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bookmarkIdSeed="3">
  <p:sldMasterIdLst>
    <p:sldMasterId id="2147483648" r:id="rId1"/>
  </p:sldMasterIdLst>
  <p:notesMasterIdLst>
    <p:notesMasterId r:id="rId8"/>
  </p:notesMasterIdLst>
  <p:sldIdLst>
    <p:sldId id="264" r:id="rId2"/>
    <p:sldId id="271" r:id="rId3"/>
    <p:sldId id="270" r:id="rId4"/>
    <p:sldId id="269" r:id="rId5"/>
    <p:sldId id="266" r:id="rId6"/>
    <p:sldId id="281" r:id="rId7"/>
  </p:sldIdLst>
  <p:sldSz cx="12192000" cy="6858000"/>
  <p:notesSz cx="6858000" cy="9144000"/>
  <p:embeddedFontLst>
    <p:embeddedFont>
      <p:font typeface="#9Slide03 Oswald Medium" panose="020B0604020202020204" charset="0"/>
      <p:regular r:id="rId9"/>
    </p:embeddedFont>
    <p:embeddedFont>
      <p:font typeface="#9Slide03 Bebas Neue Bold" panose="020B0604020202020204" charset="0"/>
      <p:bold r:id="rId10"/>
    </p:embeddedFont>
    <p:embeddedFont>
      <p:font typeface="#9Slide07 IcielBC Cubano Normal" panose="020B0604020202020204" charset="0"/>
      <p:regular r:id="rId11"/>
    </p:embeddedFont>
    <p:embeddedFont>
      <p:font typeface="Calibri Light" panose="020F0302020204030204" pitchFamily="34" charset="0"/>
      <p:regular r:id="rId12"/>
      <p:italic r:id="rId13"/>
    </p:embeddedFont>
    <p:embeddedFont>
      <p:font typeface="#9Slide03 Oswald" panose="020B0604020202020204" charset="0"/>
      <p:regular r:id="rId14"/>
    </p:embeddedFont>
    <p:embeddedFont>
      <p:font typeface="Cambria" panose="02040503050406030204" pitchFamily="18" charset="0"/>
      <p:regular r:id="rId15"/>
      <p:bold r:id="rId16"/>
      <p:italic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#9Slide03 Oswald Light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1F20"/>
    <a:srgbClr val="FFFFFF"/>
    <a:srgbClr val="5D3F1E"/>
    <a:srgbClr val="D6BA94"/>
    <a:srgbClr val="F3B995"/>
    <a:srgbClr val="CEA467"/>
    <a:srgbClr val="261106"/>
    <a:srgbClr val="E97E3F"/>
    <a:srgbClr val="2D180E"/>
    <a:srgbClr val="002D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8100" cy="3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GDP</c:v>
                </c:pt>
              </c:strCache>
            </c:strRef>
          </c:tx>
          <c:spPr>
            <a:solidFill>
              <a:srgbClr val="301B0B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7187500000000001E-2"/>
                  <c:y val="-9.37499942328989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7FF0-43BE-AAF6-DA0FEB4BFA4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4062499999999943E-2"/>
                  <c:y val="-2.34365758220610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7FF0-43BE-AAF6-DA0FEB4BFA41}"/>
                </c:ext>
                <c:ext xmlns:c15="http://schemas.microsoft.com/office/drawing/2012/chart" uri="{CE6537A1-D6FC-4f65-9D91-7224C49458BB}">
                  <c15:layout>
                    <c:manualLayout>
                      <c:w val="6.2703124999999998E-2"/>
                      <c:h val="7.0851558141513393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1.7187500000000001E-2"/>
                  <c:y val="-1.87499988465797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7FF0-43BE-AAF6-DA0FEB4BFA4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250000000000000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7FF0-43BE-AAF6-DA0FEB4BFA4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just">
                  <a:defRPr sz="1600" b="0" i="0" u="none" strike="noStrike" kern="1200" baseline="0">
                    <a:solidFill>
                      <a:srgbClr val="301B0B"/>
                    </a:solidFill>
                    <a:latin typeface="#9Slide03 Oswald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Thiên Tân</c:v>
                </c:pt>
                <c:pt idx="1">
                  <c:v>Thượng Hải</c:v>
                </c:pt>
                <c:pt idx="2">
                  <c:v>Quảng Đông</c:v>
                </c:pt>
                <c:pt idx="3">
                  <c:v>Giang Tô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204.1</c:v>
                </c:pt>
                <c:pt idx="1">
                  <c:v>560.9</c:v>
                </c:pt>
                <c:pt idx="2">
                  <c:v>1605.2</c:v>
                </c:pt>
                <c:pt idx="3">
                  <c:v>1488.7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5E4-4046-9817-E0058E74385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Xuất khẩu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40625E-2"/>
                  <c:y val="-8.593650196768675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7FF0-43BE-AAF6-DA0FEB4BFA4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3750000000000569E-3"/>
                  <c:y val="-1.17187492791124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7FF0-43BE-AAF6-DA0FEB4BFA4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6562499999999999E-2"/>
                  <c:y val="4.68749971164494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FF0-43BE-AAF6-DA0FEB4BFA4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12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FF0-43BE-AAF6-DA0FEB4BFA4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301B0B"/>
                    </a:solidFill>
                    <a:latin typeface="#9Slide03 Oswald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Thiên Tân</c:v>
                </c:pt>
                <c:pt idx="1">
                  <c:v>Thượng Hải</c:v>
                </c:pt>
                <c:pt idx="2">
                  <c:v>Quảng Đông</c:v>
                </c:pt>
                <c:pt idx="3">
                  <c:v>Giang Tô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44.6</c:v>
                </c:pt>
                <c:pt idx="1">
                  <c:v>198.9</c:v>
                </c:pt>
                <c:pt idx="2">
                  <c:v>630.29999999999995</c:v>
                </c:pt>
                <c:pt idx="3">
                  <c:v>397.6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5E4-4046-9817-E0058E74385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Nhập khẩu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34375E-2"/>
                  <c:y val="4.68749971164503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7FF0-43BE-AAF6-DA0FEB4BFA4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593749999999994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FF0-43BE-AAF6-DA0FEB4BFA4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4999999999999887E-2"/>
                  <c:y val="-9.37499942328989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7FF0-43BE-AAF6-DA0FEB4BFA4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301B0B"/>
                    </a:solidFill>
                    <a:latin typeface="#9Slide03 Oswald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Thiên Tân</c:v>
                </c:pt>
                <c:pt idx="1">
                  <c:v>Thượng Hải</c:v>
                </c:pt>
                <c:pt idx="2">
                  <c:v>Quảng Đông</c:v>
                </c:pt>
                <c:pt idx="3">
                  <c:v>Giang Tô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62.2</c:v>
                </c:pt>
                <c:pt idx="1">
                  <c:v>306.5</c:v>
                </c:pt>
                <c:pt idx="2">
                  <c:v>396.8</c:v>
                </c:pt>
                <c:pt idx="3">
                  <c:v>247.4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5E4-4046-9817-E0058E74385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538625184"/>
        <c:axId val="-538632800"/>
        <c:axId val="0"/>
      </c:bar3DChart>
      <c:catAx>
        <c:axId val="-538625184"/>
        <c:scaling>
          <c:orientation val="minMax"/>
        </c:scaling>
        <c:delete val="0"/>
        <c:axPos val="b"/>
        <c:numFmt formatCode="General" sourceLinked="1"/>
        <c:majorTickMark val="none"/>
        <c:minorTickMark val="cross"/>
        <c:tickLblPos val="nextTo"/>
        <c:spPr>
          <a:noFill/>
          <a:ln w="12700">
            <a:solidFill>
              <a:srgbClr val="301B0B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301B0B"/>
                </a:solidFill>
                <a:latin typeface="#9Slide03 Oswald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-538632800"/>
        <c:crosses val="autoZero"/>
        <c:auto val="1"/>
        <c:lblAlgn val="ctr"/>
        <c:lblOffset val="100"/>
        <c:noMultiLvlLbl val="0"/>
      </c:catAx>
      <c:valAx>
        <c:axId val="-538632800"/>
        <c:scaling>
          <c:orientation val="minMax"/>
        </c:scaling>
        <c:delete val="0"/>
        <c:axPos val="l"/>
        <c:numFmt formatCode="General" sourceLinked="1"/>
        <c:majorTickMark val="cross"/>
        <c:minorTickMark val="none"/>
        <c:tickLblPos val="nextTo"/>
        <c:spPr>
          <a:noFill/>
          <a:ln w="12700">
            <a:solidFill>
              <a:srgbClr val="301B0B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301B0B"/>
                </a:solidFill>
                <a:latin typeface="#9Slide03 Oswald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-538625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301B0B"/>
              </a:solidFill>
              <a:latin typeface="#9Slide03 Oswald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solidFill>
            <a:srgbClr val="301B0B"/>
          </a:solidFill>
          <a:latin typeface="#9Slide03 Oswald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7C363-EEB1-452F-A676-9198D9E6FBEF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E0778C-F6CE-4649-8958-66CD98F7C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51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Xem</a:t>
            </a:r>
            <a:r>
              <a:rPr lang="en-US" dirty="0"/>
              <a:t> video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0778C-F6CE-4649-8958-66CD98F7CC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5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340" algn="just">
              <a:lnSpc>
                <a:spcPct val="107000"/>
              </a:lnSpc>
              <a:spcAft>
                <a:spcPts val="600"/>
              </a:spcAft>
            </a:pPr>
            <a:r>
              <a:rPr lang="vi-VN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Bước 1: GV yêu cầu HS nộp bài báo cáo đã thực hiện ở nhà;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07000"/>
              </a:lnSpc>
              <a:spcAft>
                <a:spcPts val="600"/>
              </a:spcAft>
            </a:pPr>
            <a:r>
              <a:rPr lang="vi-VN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Bước 2: GV tổ chức bắt thăm, chọn ngẫu nhiên 2 bạn trình bày bản báo cao của mình.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07000"/>
              </a:lnSpc>
              <a:spcAft>
                <a:spcPts val="600"/>
              </a:spcAft>
            </a:pPr>
            <a:r>
              <a:rPr lang="vi-VN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Bước 3: GV phát Phiếu đánh giá cho các cặp đôi ngồi cùng bàn để theo dõi đánh giá.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0778C-F6CE-4649-8958-66CD98F7CC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5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thức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0778C-F6CE-4649-8958-66CD98F7CC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55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0778C-F6CE-4649-8958-66CD98F7CC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73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C0BFBE-1B7A-4C97-B9A7-A1C9FD6784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9DD6EDD-B6D9-4433-82F1-8760966E82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969270-D5BB-46B3-8C72-69A483BC4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4F0F9-0FED-411B-A45B-699B8E66BF78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4C6916E-61DE-4176-9859-6F85CB58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78391F-02F4-41B5-AC8D-C437E3D3A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87EC9-C4EC-4F84-9D3D-FF86ECE68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891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5E6667-2815-45B2-AECF-F19F1C705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EBEE9C1-4C9D-495F-A3EB-0208C21788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289A49-DAFB-4337-B34F-D47C0AB9D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4F0F9-0FED-411B-A45B-699B8E66BF78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6A5CB4-F4B5-4962-AEDF-055C1E4E2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B6474D-6D60-4E31-83D5-EEB52A705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87EC9-C4EC-4F84-9D3D-FF86ECE68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64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7630A9B-1E90-4A39-A4BB-81DDF462CD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E7876FA-9000-47A6-89EC-DD2D86FB99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9CD078-0268-4A6A-B9D6-17CF97EF1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4F0F9-0FED-411B-A45B-699B8E66BF78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5421D0-290D-411F-9C9A-541874C8B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2AC61E-2939-417F-8D42-1BD1E124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87EC9-C4EC-4F84-9D3D-FF86ECE68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467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F968BA-6A1D-4DBE-8D38-933BC1B5E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8FCEA9-C09D-40FB-9E20-F054EE9AF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EBF35-2624-4DEB-BEF0-821F5680A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4F0F9-0FED-411B-A45B-699B8E66BF78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B94369-41D0-4AA1-A51E-E4B05DF5D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79CE61-8946-4E6A-BFAF-EA6B7847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87EC9-C4EC-4F84-9D3D-FF86ECE68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067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B4ECB2-A23E-4A98-929C-0F50168A4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C8E94A-2038-4622-A565-3022606C4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F01458-D930-4EBD-9F66-6AABCAB64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4F0F9-0FED-411B-A45B-699B8E66BF78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23896A-9FDB-4208-BA4E-1A237ED16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366912-475B-41D2-8100-6BBDD9238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87EC9-C4EC-4F84-9D3D-FF86ECE68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937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BAF00F-0143-48B8-8A14-027F65649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FFB37E4-273E-4C00-9546-F54412A7F5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FE583C3-7CA7-43E2-85AD-AF7AFED67F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04F9CA-9241-439F-9DB6-9610E1E8E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4F0F9-0FED-411B-A45B-699B8E66BF78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950A6EF-6ABE-4116-99F0-6130A3AAA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758E075-42DD-4839-8BF5-975F5AF8A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87EC9-C4EC-4F84-9D3D-FF86ECE68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57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3CCEE0-96AA-4114-86D1-6EAA450A8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1C34EF-FBEC-4ADC-A27A-92E1BD14CC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C20300C-A814-4066-9523-8207C6B96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A08C21F-BB73-472E-A9F4-BFE05EF680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E555F09-2110-4357-8FCF-1B09CAEF55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0AD18C1-7690-4481-8DC1-0B7CD96EE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4F0F9-0FED-411B-A45B-699B8E66BF78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33B174C-A923-409F-A669-89CB709C7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395B594-678A-4361-ABFE-6163D6D6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87EC9-C4EC-4F84-9D3D-FF86ECE68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35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779642-A1EB-41AC-A3A4-BC3350A55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C276B91-4B42-47A9-A153-44B6FC65B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4F0F9-0FED-411B-A45B-699B8E66BF78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0F6E691-2E6A-4D00-803C-37D5A851A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48A5C73-FBAC-40C2-81DA-0228A6F26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87EC9-C4EC-4F84-9D3D-FF86ECE68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43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7668939-3379-4DF4-936A-4631BF16E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4F0F9-0FED-411B-A45B-699B8E66BF78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22F6CB8-7012-4CCE-AE7F-5212C0E86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B73B38E-4DDC-4343-B81B-7A03FE08A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87EC9-C4EC-4F84-9D3D-FF86ECE68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837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6ADFC9-AB18-4EC9-8038-7BCD23CF8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7C183E1-6789-4A29-98A0-A726225D2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78BF662-7BCF-42CE-A008-7E21295CE0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F9699EE-35E5-4973-B423-09882C589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4F0F9-0FED-411B-A45B-699B8E66BF78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CF9D78A-0645-4F90-9A93-607490EF6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11F8F6A-34C9-41C3-AAC7-2D881211F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87EC9-C4EC-4F84-9D3D-FF86ECE68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804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5DABBC-A4C0-42C6-B341-71C8A5B6F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BD71EBA-C574-47F1-AAA4-8812069162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8981AB1-DFCB-4C88-8128-0F62F34E6F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CC67993-2853-482A-9F85-FCC214035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4F0F9-0FED-411B-A45B-699B8E66BF78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41F7CB-FB49-48F7-B2D1-F8A578593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BDBC22D-0EE1-4C3C-8787-C454F0B13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87EC9-C4EC-4F84-9D3D-FF86ECE68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409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8E9B7A8-216E-4B9B-B117-AA2F2A7E1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245841-D678-4190-8165-3785252A3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420898-A5C5-4115-96CD-33D0793985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4F0F9-0FED-411B-A45B-699B8E66BF78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A6ACE5-C778-4598-8151-DCC75B01CD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43499B-1763-4270-A4D0-D56B0CAD70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87EC9-C4EC-4F84-9D3D-FF86ECE68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605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7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rapezoid 52">
            <a:extLst>
              <a:ext uri="{FF2B5EF4-FFF2-40B4-BE49-F238E27FC236}">
                <a16:creationId xmlns:a16="http://schemas.microsoft.com/office/drawing/2014/main" xmlns="" id="{F4A62441-A0CF-CA9B-B5F1-A819A56BD824}"/>
              </a:ext>
            </a:extLst>
          </p:cNvPr>
          <p:cNvSpPr/>
          <p:nvPr/>
        </p:nvSpPr>
        <p:spPr>
          <a:xfrm>
            <a:off x="0" y="6096312"/>
            <a:ext cx="12188952" cy="768370"/>
          </a:xfrm>
          <a:prstGeom prst="trapezoid">
            <a:avLst>
              <a:gd name="adj" fmla="val 60253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rapezoid 6">
            <a:extLst>
              <a:ext uri="{FF2B5EF4-FFF2-40B4-BE49-F238E27FC236}">
                <a16:creationId xmlns:a16="http://schemas.microsoft.com/office/drawing/2014/main" xmlns="" id="{F1A00492-D3CD-720B-D84E-6937277CC1E7}"/>
              </a:ext>
            </a:extLst>
          </p:cNvPr>
          <p:cNvSpPr/>
          <p:nvPr/>
        </p:nvSpPr>
        <p:spPr>
          <a:xfrm>
            <a:off x="4560634" y="7410055"/>
            <a:ext cx="1943127" cy="283028"/>
          </a:xfrm>
          <a:prstGeom prst="trapezoid">
            <a:avLst>
              <a:gd name="adj" fmla="val 75000"/>
            </a:avLst>
          </a:prstGeom>
          <a:solidFill>
            <a:schemeClr val="bg1">
              <a:lumMod val="65000"/>
            </a:schemeClr>
          </a:solidFill>
          <a:ln>
            <a:solidFill>
              <a:srgbClr val="CE6902"/>
            </a:solidFill>
          </a:ln>
          <a:scene3d>
            <a:camera prst="perspectiveRelaxedModerately"/>
            <a:lightRig rig="threePt" dir="t"/>
          </a:scene3d>
          <a:sp3d extrusionH="152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BE8C270-03EB-6CEF-F4BE-9F118FF18E55}"/>
              </a:ext>
            </a:extLst>
          </p:cNvPr>
          <p:cNvSpPr/>
          <p:nvPr/>
        </p:nvSpPr>
        <p:spPr>
          <a:xfrm>
            <a:off x="5249170" y="7061634"/>
            <a:ext cx="566057" cy="566057"/>
          </a:xfrm>
          <a:prstGeom prst="ellipse">
            <a:avLst/>
          </a:prstGeom>
          <a:solidFill>
            <a:srgbClr val="E0B23E"/>
          </a:solidFill>
          <a:ln>
            <a:noFill/>
          </a:ln>
          <a:scene3d>
            <a:camera prst="isometricOffAxis1Top"/>
            <a:lightRig rig="threePt" dir="t"/>
          </a:scene3d>
          <a:sp3d extrusionH="152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CC95F44-1B84-78B1-527B-C97411F6A9C0}"/>
              </a:ext>
            </a:extLst>
          </p:cNvPr>
          <p:cNvSpPr/>
          <p:nvPr/>
        </p:nvSpPr>
        <p:spPr>
          <a:xfrm>
            <a:off x="5422476" y="7213102"/>
            <a:ext cx="153284" cy="131559"/>
          </a:xfrm>
          <a:prstGeom prst="rect">
            <a:avLst/>
          </a:prstGeom>
          <a:gradFill flip="none" rotWithShape="1">
            <a:gsLst>
              <a:gs pos="0">
                <a:srgbClr val="CE6902"/>
              </a:gs>
              <a:gs pos="57000">
                <a:srgbClr val="E0B23E"/>
              </a:gs>
              <a:gs pos="83000">
                <a:srgbClr val="FCE97A"/>
              </a:gs>
              <a:gs pos="100000">
                <a:srgbClr val="ECCC8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A909C5EE-EAD5-05F1-AAAD-0C86637E569E}"/>
              </a:ext>
            </a:extLst>
          </p:cNvPr>
          <p:cNvSpPr/>
          <p:nvPr/>
        </p:nvSpPr>
        <p:spPr>
          <a:xfrm>
            <a:off x="5248430" y="-1813715"/>
            <a:ext cx="283768" cy="283768"/>
          </a:xfrm>
          <a:prstGeom prst="ellipse">
            <a:avLst/>
          </a:prstGeom>
          <a:solidFill>
            <a:srgbClr val="E0B23E"/>
          </a:solidFill>
          <a:ln>
            <a:noFill/>
          </a:ln>
          <a:scene3d>
            <a:camera prst="isometricOffAxis1Top">
              <a:rot lat="17769630" lon="16609043" rev="5032522"/>
            </a:camera>
            <a:lightRig rig="threePt" dir="t"/>
          </a:scene3d>
          <a:sp3d extrusionH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1E549314-08A0-33C0-7FFD-12D958A84F71}"/>
              </a:ext>
            </a:extLst>
          </p:cNvPr>
          <p:cNvSpPr/>
          <p:nvPr/>
        </p:nvSpPr>
        <p:spPr>
          <a:xfrm>
            <a:off x="5204868" y="-2007244"/>
            <a:ext cx="370891" cy="371087"/>
          </a:xfrm>
          <a:prstGeom prst="ellipse">
            <a:avLst/>
          </a:prstGeom>
          <a:gradFill flip="none" rotWithShape="1">
            <a:gsLst>
              <a:gs pos="0">
                <a:srgbClr val="CE6902"/>
              </a:gs>
              <a:gs pos="57000">
                <a:srgbClr val="E0B23E"/>
              </a:gs>
              <a:gs pos="83000">
                <a:srgbClr val="FCE97A"/>
              </a:gs>
              <a:gs pos="100000">
                <a:srgbClr val="ECCC8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4DC29767-8924-714D-BD4E-D653DBD5A846}"/>
              </a:ext>
            </a:extLst>
          </p:cNvPr>
          <p:cNvSpPr/>
          <p:nvPr/>
        </p:nvSpPr>
        <p:spPr>
          <a:xfrm>
            <a:off x="5267861" y="-1782513"/>
            <a:ext cx="244907" cy="244907"/>
          </a:xfrm>
          <a:prstGeom prst="ellipse">
            <a:avLst/>
          </a:prstGeom>
          <a:solidFill>
            <a:srgbClr val="FCE97A"/>
          </a:solidFill>
          <a:ln>
            <a:noFill/>
          </a:ln>
          <a:scene3d>
            <a:camera prst="isometricOffAxis1Top">
              <a:rot lat="17769630" lon="16609043" rev="5032522"/>
            </a:camera>
            <a:lightRig rig="threePt" dir="t"/>
          </a:scene3d>
          <a:sp3d extrusionH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3F9F18B-6BBD-06B0-103C-E1ABD3ED5006}"/>
              </a:ext>
            </a:extLst>
          </p:cNvPr>
          <p:cNvSpPr/>
          <p:nvPr/>
        </p:nvSpPr>
        <p:spPr>
          <a:xfrm>
            <a:off x="-3048" y="0"/>
            <a:ext cx="12188952" cy="6096312"/>
          </a:xfrm>
          <a:prstGeom prst="rect">
            <a:avLst/>
          </a:prstGeom>
          <a:solidFill>
            <a:srgbClr val="D6B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cartoon panda in a scout garment&#10;&#10;Description automatically generated">
            <a:extLst>
              <a:ext uri="{FF2B5EF4-FFF2-40B4-BE49-F238E27FC236}">
                <a16:creationId xmlns:a16="http://schemas.microsoft.com/office/drawing/2014/main" xmlns="" id="{F790DFD1-F11D-FF19-1173-92C0BA4CE0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5" y="5056506"/>
            <a:ext cx="1249880" cy="1801494"/>
          </a:xfrm>
          <a:prstGeom prst="rect">
            <a:avLst/>
          </a:prstGeom>
        </p:spPr>
      </p:pic>
      <p:sp>
        <p:nvSpPr>
          <p:cNvPr id="4" name="Rectangle: Top Corners One Rounded and One Snipped 3">
            <a:extLst>
              <a:ext uri="{FF2B5EF4-FFF2-40B4-BE49-F238E27FC236}">
                <a16:creationId xmlns:a16="http://schemas.microsoft.com/office/drawing/2014/main" xmlns="" id="{17CCCCBD-3E4E-D6B8-8028-0F026F2320E8}"/>
              </a:ext>
            </a:extLst>
          </p:cNvPr>
          <p:cNvSpPr/>
          <p:nvPr/>
        </p:nvSpPr>
        <p:spPr>
          <a:xfrm>
            <a:off x="3049" y="203897"/>
            <a:ext cx="12188952" cy="933060"/>
          </a:xfrm>
          <a:prstGeom prst="snipRoundRect">
            <a:avLst>
              <a:gd name="adj1" fmla="val 0"/>
              <a:gd name="adj2" fmla="val 334"/>
            </a:avLst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494949"/>
                </a:solidFill>
                <a:latin typeface="#9Slide07 IcielBC Cubano Normal" panose="00000500000000000000" pitchFamily="2" charset="0"/>
              </a:rPr>
              <a:t>Bài</a:t>
            </a:r>
            <a:r>
              <a:rPr lang="en-US" sz="4000" dirty="0">
                <a:solidFill>
                  <a:srgbClr val="494949"/>
                </a:solidFill>
                <a:latin typeface="#9Slide07 IcielBC Cubano Normal" panose="00000500000000000000" pitchFamily="2" charset="0"/>
              </a:rPr>
              <a:t> 27</a:t>
            </a:r>
          </a:p>
        </p:txBody>
      </p:sp>
      <p:sp>
        <p:nvSpPr>
          <p:cNvPr id="2" name="Rectangle: Top Corners One Rounded and One Snipped 1">
            <a:extLst>
              <a:ext uri="{FF2B5EF4-FFF2-40B4-BE49-F238E27FC236}">
                <a16:creationId xmlns:a16="http://schemas.microsoft.com/office/drawing/2014/main" xmlns="" id="{68F86A98-F30A-4DF2-3581-C5605F77BB42}"/>
              </a:ext>
            </a:extLst>
          </p:cNvPr>
          <p:cNvSpPr/>
          <p:nvPr/>
        </p:nvSpPr>
        <p:spPr>
          <a:xfrm>
            <a:off x="1210500" y="1409643"/>
            <a:ext cx="9224533" cy="933060"/>
          </a:xfrm>
          <a:prstGeom prst="snipRoundRect">
            <a:avLst>
              <a:gd name="adj1" fmla="val 0"/>
              <a:gd name="adj2" fmla="val 334"/>
            </a:avLst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dirty="0">
              <a:solidFill>
                <a:srgbClr val="000000"/>
              </a:solidFill>
              <a:latin typeface="#9Slide07 IcielBC Cubano Normal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1117C3E-F5FB-D56F-A466-447647BF69EC}"/>
              </a:ext>
            </a:extLst>
          </p:cNvPr>
          <p:cNvSpPr txBox="1"/>
          <p:nvPr/>
        </p:nvSpPr>
        <p:spPr>
          <a:xfrm>
            <a:off x="-3048" y="1161833"/>
            <a:ext cx="12192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BE342D"/>
                </a:solidFill>
                <a:latin typeface="#9Slide07 IcielBC Cubano Normal" panose="00000500000000000000" pitchFamily="2" charset="0"/>
              </a:rPr>
              <a:t>THỰC HÀNH</a:t>
            </a:r>
          </a:p>
          <a:p>
            <a:pPr algn="ctr"/>
            <a:r>
              <a:rPr lang="en-US" sz="4400" dirty="0">
                <a:solidFill>
                  <a:srgbClr val="BE342D"/>
                </a:solidFill>
                <a:latin typeface="#9Slide07 IcielBC Cubano Normal" panose="00000500000000000000" pitchFamily="2" charset="0"/>
              </a:rPr>
              <a:t>TÌM HIỂU SỰ THAY ĐỔI CỦA NỀN KINH TẾ </a:t>
            </a:r>
          </a:p>
          <a:p>
            <a:pPr algn="ctr"/>
            <a:r>
              <a:rPr lang="en-US" sz="4400" dirty="0">
                <a:solidFill>
                  <a:srgbClr val="BE342D"/>
                </a:solidFill>
                <a:latin typeface="#9Slide07 IcielBC Cubano Normal" panose="00000500000000000000" pitchFamily="2" charset="0"/>
              </a:rPr>
              <a:t>TẠI VÙNG DUYÊN HẢI TRUNG QUỐC</a:t>
            </a:r>
          </a:p>
        </p:txBody>
      </p:sp>
      <p:pic>
        <p:nvPicPr>
          <p:cNvPr id="18" name="Picture 17" descr="A cartoon of a cat with a fan and fish&#10;&#10;Description automatically generated">
            <a:extLst>
              <a:ext uri="{FF2B5EF4-FFF2-40B4-BE49-F238E27FC236}">
                <a16:creationId xmlns:a16="http://schemas.microsoft.com/office/drawing/2014/main" xmlns="" id="{989E69FA-1217-CF90-E6EA-AE7D360F38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010" y="2521696"/>
            <a:ext cx="4682836" cy="483893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 descr="A map of china with different colored areas&#10;&#10;Description automatically generated">
            <a:extLst>
              <a:ext uri="{FF2B5EF4-FFF2-40B4-BE49-F238E27FC236}">
                <a16:creationId xmlns:a16="http://schemas.microsoft.com/office/drawing/2014/main" xmlns="" id="{B320F682-DA98-16C0-AB87-0E03AA72A9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629" y="-115437"/>
            <a:ext cx="2629434" cy="18616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834D74-97D9-BD7F-E76F-3D02A7AD8E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00" b="95200" l="10000" r="90000">
                        <a14:foregroundMark x1="41579" y1="90500" x2="41579" y2="90500"/>
                        <a14:foregroundMark x1="41684" y1="90600" x2="41684" y2="90600"/>
                        <a14:foregroundMark x1="40632" y1="93900" x2="40632" y2="93900"/>
                        <a14:foregroundMark x1="53789" y1="95200" x2="53789" y2="95200"/>
                        <a14:foregroundMark x1="61368" y1="6200" x2="61368" y2="6200"/>
                        <a14:foregroundMark x1="61368" y1="6200" x2="61368" y2="6200"/>
                      </a14:backgroundRemoval>
                    </a14:imgEffect>
                  </a14:imgLayer>
                </a14:imgProps>
              </a:ext>
            </a:extLst>
          </a:blip>
          <a:srcRect l="17225" t="3893" r="15491" b="3787"/>
          <a:stretch/>
        </p:blipFill>
        <p:spPr>
          <a:xfrm>
            <a:off x="10490141" y="4307769"/>
            <a:ext cx="1756967" cy="253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680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rapezoid 52">
            <a:extLst>
              <a:ext uri="{FF2B5EF4-FFF2-40B4-BE49-F238E27FC236}">
                <a16:creationId xmlns:a16="http://schemas.microsoft.com/office/drawing/2014/main" xmlns="" id="{F4A62441-A0CF-CA9B-B5F1-A819A56BD824}"/>
              </a:ext>
            </a:extLst>
          </p:cNvPr>
          <p:cNvSpPr/>
          <p:nvPr/>
        </p:nvSpPr>
        <p:spPr>
          <a:xfrm>
            <a:off x="0" y="6096312"/>
            <a:ext cx="12188952" cy="768370"/>
          </a:xfrm>
          <a:prstGeom prst="trapezoid">
            <a:avLst>
              <a:gd name="adj" fmla="val 60253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rapezoid 6">
            <a:extLst>
              <a:ext uri="{FF2B5EF4-FFF2-40B4-BE49-F238E27FC236}">
                <a16:creationId xmlns:a16="http://schemas.microsoft.com/office/drawing/2014/main" xmlns="" id="{F1A00492-D3CD-720B-D84E-6937277CC1E7}"/>
              </a:ext>
            </a:extLst>
          </p:cNvPr>
          <p:cNvSpPr/>
          <p:nvPr/>
        </p:nvSpPr>
        <p:spPr>
          <a:xfrm>
            <a:off x="4560634" y="7410055"/>
            <a:ext cx="1943127" cy="283028"/>
          </a:xfrm>
          <a:prstGeom prst="trapezoid">
            <a:avLst>
              <a:gd name="adj" fmla="val 75000"/>
            </a:avLst>
          </a:prstGeom>
          <a:solidFill>
            <a:schemeClr val="bg1">
              <a:lumMod val="65000"/>
            </a:schemeClr>
          </a:solidFill>
          <a:ln>
            <a:solidFill>
              <a:srgbClr val="CE6902"/>
            </a:solidFill>
          </a:ln>
          <a:scene3d>
            <a:camera prst="perspectiveRelaxedModerately"/>
            <a:lightRig rig="threePt" dir="t"/>
          </a:scene3d>
          <a:sp3d extrusionH="152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BE8C270-03EB-6CEF-F4BE-9F118FF18E55}"/>
              </a:ext>
            </a:extLst>
          </p:cNvPr>
          <p:cNvSpPr/>
          <p:nvPr/>
        </p:nvSpPr>
        <p:spPr>
          <a:xfrm>
            <a:off x="5249170" y="7061634"/>
            <a:ext cx="566057" cy="566057"/>
          </a:xfrm>
          <a:prstGeom prst="ellipse">
            <a:avLst/>
          </a:prstGeom>
          <a:solidFill>
            <a:srgbClr val="E0B23E"/>
          </a:solidFill>
          <a:ln>
            <a:noFill/>
          </a:ln>
          <a:scene3d>
            <a:camera prst="isometricOffAxis1Top"/>
            <a:lightRig rig="threePt" dir="t"/>
          </a:scene3d>
          <a:sp3d extrusionH="152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CC95F44-1B84-78B1-527B-C97411F6A9C0}"/>
              </a:ext>
            </a:extLst>
          </p:cNvPr>
          <p:cNvSpPr/>
          <p:nvPr/>
        </p:nvSpPr>
        <p:spPr>
          <a:xfrm>
            <a:off x="5422476" y="7213102"/>
            <a:ext cx="153284" cy="131559"/>
          </a:xfrm>
          <a:prstGeom prst="rect">
            <a:avLst/>
          </a:prstGeom>
          <a:gradFill flip="none" rotWithShape="1">
            <a:gsLst>
              <a:gs pos="0">
                <a:srgbClr val="CE6902"/>
              </a:gs>
              <a:gs pos="57000">
                <a:srgbClr val="E0B23E"/>
              </a:gs>
              <a:gs pos="83000">
                <a:srgbClr val="FCE97A"/>
              </a:gs>
              <a:gs pos="100000">
                <a:srgbClr val="ECCC8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A909C5EE-EAD5-05F1-AAAD-0C86637E569E}"/>
              </a:ext>
            </a:extLst>
          </p:cNvPr>
          <p:cNvSpPr/>
          <p:nvPr/>
        </p:nvSpPr>
        <p:spPr>
          <a:xfrm>
            <a:off x="5248430" y="-1813715"/>
            <a:ext cx="283768" cy="283768"/>
          </a:xfrm>
          <a:prstGeom prst="ellipse">
            <a:avLst/>
          </a:prstGeom>
          <a:solidFill>
            <a:srgbClr val="E0B23E"/>
          </a:solidFill>
          <a:ln>
            <a:noFill/>
          </a:ln>
          <a:scene3d>
            <a:camera prst="isometricOffAxis1Top">
              <a:rot lat="17769630" lon="16609043" rev="5032522"/>
            </a:camera>
            <a:lightRig rig="threePt" dir="t"/>
          </a:scene3d>
          <a:sp3d extrusionH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1E549314-08A0-33C0-7FFD-12D958A84F71}"/>
              </a:ext>
            </a:extLst>
          </p:cNvPr>
          <p:cNvSpPr/>
          <p:nvPr/>
        </p:nvSpPr>
        <p:spPr>
          <a:xfrm>
            <a:off x="5204868" y="-2007244"/>
            <a:ext cx="370891" cy="371087"/>
          </a:xfrm>
          <a:prstGeom prst="ellipse">
            <a:avLst/>
          </a:prstGeom>
          <a:gradFill flip="none" rotWithShape="1">
            <a:gsLst>
              <a:gs pos="0">
                <a:srgbClr val="CE6902"/>
              </a:gs>
              <a:gs pos="57000">
                <a:srgbClr val="E0B23E"/>
              </a:gs>
              <a:gs pos="83000">
                <a:srgbClr val="FCE97A"/>
              </a:gs>
              <a:gs pos="100000">
                <a:srgbClr val="ECCC8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4DC29767-8924-714D-BD4E-D653DBD5A846}"/>
              </a:ext>
            </a:extLst>
          </p:cNvPr>
          <p:cNvSpPr/>
          <p:nvPr/>
        </p:nvSpPr>
        <p:spPr>
          <a:xfrm>
            <a:off x="5267861" y="-1782513"/>
            <a:ext cx="244907" cy="244907"/>
          </a:xfrm>
          <a:prstGeom prst="ellipse">
            <a:avLst/>
          </a:prstGeom>
          <a:solidFill>
            <a:srgbClr val="FCE97A"/>
          </a:solidFill>
          <a:ln>
            <a:noFill/>
          </a:ln>
          <a:scene3d>
            <a:camera prst="isometricOffAxis1Top">
              <a:rot lat="17769630" lon="16609043" rev="5032522"/>
            </a:camera>
            <a:lightRig rig="threePt" dir="t"/>
          </a:scene3d>
          <a:sp3d extrusionH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DF74F5CB-1894-D953-72E0-DEE681131465}"/>
              </a:ext>
            </a:extLst>
          </p:cNvPr>
          <p:cNvSpPr/>
          <p:nvPr/>
        </p:nvSpPr>
        <p:spPr>
          <a:xfrm>
            <a:off x="3088702" y="-1610646"/>
            <a:ext cx="2241251" cy="734104"/>
          </a:xfrm>
          <a:custGeom>
            <a:avLst/>
            <a:gdLst>
              <a:gd name="connsiteX0" fmla="*/ 0 w 1465943"/>
              <a:gd name="connsiteY0" fmla="*/ 420914 h 420914"/>
              <a:gd name="connsiteX1" fmla="*/ 1465943 w 1465943"/>
              <a:gd name="connsiteY1" fmla="*/ 0 h 420914"/>
              <a:gd name="connsiteX0" fmla="*/ 0 w 1449317"/>
              <a:gd name="connsiteY0" fmla="*/ 431997 h 431997"/>
              <a:gd name="connsiteX1" fmla="*/ 1449317 w 1449317"/>
              <a:gd name="connsiteY1" fmla="*/ 0 h 431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49317" h="431997">
                <a:moveTo>
                  <a:pt x="0" y="431997"/>
                </a:moveTo>
                <a:lnTo>
                  <a:pt x="1449317" y="0"/>
                </a:lnTo>
              </a:path>
            </a:pathLst>
          </a:custGeom>
          <a:noFill/>
          <a:ln w="28575">
            <a:solidFill>
              <a:srgbClr val="E0B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411D27EA-EC06-2005-DC1E-B7F9DF285C51}"/>
              </a:ext>
            </a:extLst>
          </p:cNvPr>
          <p:cNvSpPr/>
          <p:nvPr/>
        </p:nvSpPr>
        <p:spPr>
          <a:xfrm>
            <a:off x="5419195" y="-1648529"/>
            <a:ext cx="2435121" cy="793579"/>
          </a:xfrm>
          <a:custGeom>
            <a:avLst/>
            <a:gdLst>
              <a:gd name="connsiteX0" fmla="*/ 1396538 w 1396538"/>
              <a:gd name="connsiteY0" fmla="*/ 448888 h 448888"/>
              <a:gd name="connsiteX1" fmla="*/ 0 w 1396538"/>
              <a:gd name="connsiteY1" fmla="*/ 0 h 448888"/>
              <a:gd name="connsiteX0" fmla="*/ 1390996 w 1390996"/>
              <a:gd name="connsiteY0" fmla="*/ 443346 h 443346"/>
              <a:gd name="connsiteX1" fmla="*/ 0 w 1390996"/>
              <a:gd name="connsiteY1" fmla="*/ 0 h 443346"/>
              <a:gd name="connsiteX0" fmla="*/ 1390996 w 1390996"/>
              <a:gd name="connsiteY0" fmla="*/ 459971 h 459971"/>
              <a:gd name="connsiteX1" fmla="*/ 0 w 1390996"/>
              <a:gd name="connsiteY1" fmla="*/ 0 h 45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90996" h="459971">
                <a:moveTo>
                  <a:pt x="1390996" y="459971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E0B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3F9F18B-6BBD-06B0-103C-E1ABD3ED5006}"/>
              </a:ext>
            </a:extLst>
          </p:cNvPr>
          <p:cNvSpPr/>
          <p:nvPr/>
        </p:nvSpPr>
        <p:spPr>
          <a:xfrm>
            <a:off x="19595" y="0"/>
            <a:ext cx="12188952" cy="6096312"/>
          </a:xfrm>
          <a:prstGeom prst="rect">
            <a:avLst/>
          </a:prstGeom>
          <a:solidFill>
            <a:srgbClr val="D6B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34C6FD20-7BA7-1BCB-5498-6BB1BF4855DC}"/>
              </a:ext>
            </a:extLst>
          </p:cNvPr>
          <p:cNvGrpSpPr/>
          <p:nvPr/>
        </p:nvGrpSpPr>
        <p:grpSpPr>
          <a:xfrm>
            <a:off x="532769" y="-1123598"/>
            <a:ext cx="9902262" cy="393853"/>
            <a:chOff x="1898975" y="1341996"/>
            <a:chExt cx="3265324" cy="21180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C5245D84-B955-FAD4-2E0A-9EE5BF19B94F}"/>
                </a:ext>
              </a:extLst>
            </p:cNvPr>
            <p:cNvSpPr/>
            <p:nvPr/>
          </p:nvSpPr>
          <p:spPr>
            <a:xfrm>
              <a:off x="2031061" y="1383961"/>
              <a:ext cx="2992979" cy="136142"/>
            </a:xfrm>
            <a:prstGeom prst="rect">
              <a:avLst/>
            </a:prstGeom>
            <a:solidFill>
              <a:srgbClr val="CEA4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87DBD23F-C3A4-9B2F-F3E5-343585A406B1}"/>
                </a:ext>
              </a:extLst>
            </p:cNvPr>
            <p:cNvGrpSpPr/>
            <p:nvPr/>
          </p:nvGrpSpPr>
          <p:grpSpPr>
            <a:xfrm rot="16200000">
              <a:off x="1904814" y="1336157"/>
              <a:ext cx="211808" cy="223485"/>
              <a:chOff x="1972470" y="814197"/>
              <a:chExt cx="283768" cy="299413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xmlns="" id="{3FAA8E64-3D7C-0410-8E97-F5BF846C92AB}"/>
                  </a:ext>
                </a:extLst>
              </p:cNvPr>
              <p:cNvSpPr/>
              <p:nvPr/>
            </p:nvSpPr>
            <p:spPr>
              <a:xfrm>
                <a:off x="1972470" y="814197"/>
                <a:ext cx="283768" cy="283768"/>
              </a:xfrm>
              <a:prstGeom prst="ellipse">
                <a:avLst/>
              </a:prstGeom>
              <a:solidFill>
                <a:srgbClr val="E0B23E"/>
              </a:solidFill>
              <a:ln>
                <a:noFill/>
              </a:ln>
              <a:scene3d>
                <a:camera prst="isometricOffAxis1Top">
                  <a:rot lat="17769630" lon="16609043" rev="5032522"/>
                </a:camera>
                <a:lightRig rig="threePt" dir="t"/>
              </a:scene3d>
              <a:sp3d extrusionH="444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xmlns="" id="{52B631B7-E8B2-25E0-B279-CD51DD0F024A}"/>
                  </a:ext>
                </a:extLst>
              </p:cNvPr>
              <p:cNvSpPr/>
              <p:nvPr/>
            </p:nvSpPr>
            <p:spPr>
              <a:xfrm>
                <a:off x="2011972" y="830686"/>
                <a:ext cx="201490" cy="125394"/>
              </a:xfrm>
              <a:prstGeom prst="ellipse">
                <a:avLst/>
              </a:prstGeom>
              <a:gradFill flip="none" rotWithShape="1">
                <a:gsLst>
                  <a:gs pos="0">
                    <a:srgbClr val="CE6902"/>
                  </a:gs>
                  <a:gs pos="57000">
                    <a:srgbClr val="E0B23E"/>
                  </a:gs>
                  <a:gs pos="83000">
                    <a:srgbClr val="FCE97A"/>
                  </a:gs>
                  <a:gs pos="100000">
                    <a:srgbClr val="ECCC83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xmlns="" id="{78933B7D-2F26-D358-1186-E8FD8C28345C}"/>
                  </a:ext>
                </a:extLst>
              </p:cNvPr>
              <p:cNvSpPr/>
              <p:nvPr/>
            </p:nvSpPr>
            <p:spPr>
              <a:xfrm>
                <a:off x="1998526" y="868703"/>
                <a:ext cx="244907" cy="244907"/>
              </a:xfrm>
              <a:prstGeom prst="ellipse">
                <a:avLst/>
              </a:prstGeom>
              <a:solidFill>
                <a:srgbClr val="FCE97A"/>
              </a:solidFill>
              <a:ln>
                <a:noFill/>
              </a:ln>
              <a:scene3d>
                <a:camera prst="isometricOffAxis1Top">
                  <a:rot lat="17769630" lon="16609043" rev="5032522"/>
                </a:camera>
                <a:lightRig rig="threePt" dir="t"/>
              </a:scene3d>
              <a:sp3d extrusionH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1088AA92-0621-BE93-AADF-63362F614D70}"/>
                </a:ext>
              </a:extLst>
            </p:cNvPr>
            <p:cNvGrpSpPr/>
            <p:nvPr/>
          </p:nvGrpSpPr>
          <p:grpSpPr>
            <a:xfrm rot="5400000" flipH="1">
              <a:off x="4944914" y="1334418"/>
              <a:ext cx="211808" cy="226963"/>
              <a:chOff x="1972476" y="1000721"/>
              <a:chExt cx="283768" cy="304072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xmlns="" id="{0FA64C1A-BE10-8325-C4A8-81ED08C3316B}"/>
                  </a:ext>
                </a:extLst>
              </p:cNvPr>
              <p:cNvSpPr/>
              <p:nvPr/>
            </p:nvSpPr>
            <p:spPr>
              <a:xfrm>
                <a:off x="1972476" y="1000721"/>
                <a:ext cx="283768" cy="283768"/>
              </a:xfrm>
              <a:prstGeom prst="ellipse">
                <a:avLst/>
              </a:prstGeom>
              <a:solidFill>
                <a:srgbClr val="E0B23E"/>
              </a:solidFill>
              <a:ln>
                <a:noFill/>
              </a:ln>
              <a:scene3d>
                <a:camera prst="isometricOffAxis1Top">
                  <a:rot lat="17769630" lon="16609043" rev="5032522"/>
                </a:camera>
                <a:lightRig rig="threePt" dir="t"/>
              </a:scene3d>
              <a:sp3d extrusionH="444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xmlns="" id="{345E59D4-987B-9CB1-C652-7E913E45E756}"/>
                  </a:ext>
                </a:extLst>
              </p:cNvPr>
              <p:cNvSpPr/>
              <p:nvPr/>
            </p:nvSpPr>
            <p:spPr>
              <a:xfrm>
                <a:off x="2008167" y="1017383"/>
                <a:ext cx="196762" cy="131823"/>
              </a:xfrm>
              <a:prstGeom prst="ellipse">
                <a:avLst/>
              </a:prstGeom>
              <a:gradFill flip="none" rotWithShape="1">
                <a:gsLst>
                  <a:gs pos="0">
                    <a:srgbClr val="CE6902"/>
                  </a:gs>
                  <a:gs pos="57000">
                    <a:srgbClr val="E0B23E"/>
                  </a:gs>
                  <a:gs pos="83000">
                    <a:srgbClr val="FCE97A"/>
                  </a:gs>
                  <a:gs pos="100000">
                    <a:srgbClr val="ECCC83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xmlns="" id="{B6C615D5-F944-37DC-1C28-8CF5A6DC1A43}"/>
                  </a:ext>
                </a:extLst>
              </p:cNvPr>
              <p:cNvSpPr/>
              <p:nvPr/>
            </p:nvSpPr>
            <p:spPr>
              <a:xfrm>
                <a:off x="1986370" y="1059886"/>
                <a:ext cx="244907" cy="244907"/>
              </a:xfrm>
              <a:prstGeom prst="ellipse">
                <a:avLst/>
              </a:prstGeom>
              <a:solidFill>
                <a:srgbClr val="FCE97A"/>
              </a:solidFill>
              <a:ln>
                <a:noFill/>
              </a:ln>
              <a:scene3d>
                <a:camera prst="isometricOffAxis1Top">
                  <a:rot lat="17769630" lon="16609043" rev="5032522"/>
                </a:camera>
                <a:lightRig rig="threePt" dir="t"/>
              </a:scene3d>
              <a:sp3d extrusionH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4" name="Rectangle: Top Corners One Rounded and One Snipped 3">
            <a:extLst>
              <a:ext uri="{FF2B5EF4-FFF2-40B4-BE49-F238E27FC236}">
                <a16:creationId xmlns:a16="http://schemas.microsoft.com/office/drawing/2014/main" xmlns="" id="{17CCCCBD-3E4E-D6B8-8028-0F026F2320E8}"/>
              </a:ext>
            </a:extLst>
          </p:cNvPr>
          <p:cNvSpPr/>
          <p:nvPr/>
        </p:nvSpPr>
        <p:spPr>
          <a:xfrm>
            <a:off x="3049" y="203897"/>
            <a:ext cx="12188952" cy="933060"/>
          </a:xfrm>
          <a:prstGeom prst="snipRoundRect">
            <a:avLst>
              <a:gd name="adj1" fmla="val 0"/>
              <a:gd name="adj2" fmla="val 334"/>
            </a:avLst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#9Slide07 IcielBC Cubano Normal" panose="00000500000000000000" pitchFamily="2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latin typeface="#9Slide07 IcielBC Cubano Normal" panose="00000500000000000000" pitchFamily="2" charset="0"/>
              </a:rPr>
              <a:t> 27</a:t>
            </a:r>
          </a:p>
        </p:txBody>
      </p:sp>
      <p:sp>
        <p:nvSpPr>
          <p:cNvPr id="2" name="Rectangle: Top Corners One Rounded and One Snipped 1">
            <a:extLst>
              <a:ext uri="{FF2B5EF4-FFF2-40B4-BE49-F238E27FC236}">
                <a16:creationId xmlns:a16="http://schemas.microsoft.com/office/drawing/2014/main" xmlns="" id="{68F86A98-F30A-4DF2-3581-C5605F77BB42}"/>
              </a:ext>
            </a:extLst>
          </p:cNvPr>
          <p:cNvSpPr/>
          <p:nvPr/>
        </p:nvSpPr>
        <p:spPr>
          <a:xfrm>
            <a:off x="1210500" y="1409643"/>
            <a:ext cx="9224533" cy="933060"/>
          </a:xfrm>
          <a:prstGeom prst="snipRoundRect">
            <a:avLst>
              <a:gd name="adj1" fmla="val 0"/>
              <a:gd name="adj2" fmla="val 334"/>
            </a:avLst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dirty="0">
              <a:solidFill>
                <a:srgbClr val="000000"/>
              </a:solidFill>
              <a:latin typeface="#9Slide07 IcielBC Cubano Normal" panose="00000500000000000000" pitchFamily="2" charset="0"/>
            </a:endParaRPr>
          </a:p>
        </p:txBody>
      </p:sp>
      <p:pic>
        <p:nvPicPr>
          <p:cNvPr id="18" name="Picture 17" descr="A cartoon of a cat with a fan and fish&#10;&#10;Description automatically generated">
            <a:extLst>
              <a:ext uri="{FF2B5EF4-FFF2-40B4-BE49-F238E27FC236}">
                <a16:creationId xmlns:a16="http://schemas.microsoft.com/office/drawing/2014/main" xmlns="" id="{989E69FA-1217-CF90-E6EA-AE7D360F38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" y="5477853"/>
            <a:ext cx="1825749" cy="188660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 descr="A map of china with different colored areas&#10;&#10;Description automatically generated">
            <a:extLst>
              <a:ext uri="{FF2B5EF4-FFF2-40B4-BE49-F238E27FC236}">
                <a16:creationId xmlns:a16="http://schemas.microsoft.com/office/drawing/2014/main" xmlns="" id="{B320F682-DA98-16C0-AB87-0E03AA72A9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629" y="-115437"/>
            <a:ext cx="2629434" cy="18616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3147282-87D5-467F-E676-F7694EF780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00" b="95200" l="10000" r="90000">
                        <a14:foregroundMark x1="41579" y1="90500" x2="41579" y2="90500"/>
                        <a14:foregroundMark x1="41684" y1="90600" x2="41684" y2="90600"/>
                        <a14:foregroundMark x1="40632" y1="93900" x2="40632" y2="93900"/>
                        <a14:foregroundMark x1="53789" y1="95200" x2="53789" y2="95200"/>
                        <a14:foregroundMark x1="61368" y1="6200" x2="61368" y2="6200"/>
                        <a14:foregroundMark x1="61368" y1="6200" x2="61368" y2="6200"/>
                      </a14:backgroundRemoval>
                    </a14:imgEffect>
                  </a14:imgLayer>
                </a14:imgProps>
              </a:ext>
            </a:extLst>
          </a:blip>
          <a:srcRect l="17225" t="3893" r="15491" b="3787"/>
          <a:stretch/>
        </p:blipFill>
        <p:spPr>
          <a:xfrm>
            <a:off x="10490141" y="4307769"/>
            <a:ext cx="1756967" cy="2537573"/>
          </a:xfrm>
          <a:prstGeom prst="rect">
            <a:avLst/>
          </a:prstGeom>
        </p:spPr>
      </p:pic>
      <p:pic>
        <p:nvPicPr>
          <p:cNvPr id="17" name="Picture 16" descr="A wooden sign with bamboo sticks&#10;&#10;Description automatically generated">
            <a:extLst>
              <a:ext uri="{FF2B5EF4-FFF2-40B4-BE49-F238E27FC236}">
                <a16:creationId xmlns:a16="http://schemas.microsoft.com/office/drawing/2014/main" xmlns="" id="{25616766-F40E-6E84-F870-68E933997D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9147" y="2322357"/>
            <a:ext cx="7824621" cy="45229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582983A-2F2B-8FF4-B395-1060D6A45023}"/>
              </a:ext>
            </a:extLst>
          </p:cNvPr>
          <p:cNvSpPr txBox="1"/>
          <p:nvPr/>
        </p:nvSpPr>
        <p:spPr>
          <a:xfrm>
            <a:off x="2768416" y="4090737"/>
            <a:ext cx="66913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latin typeface="#9Slide03 Oswald" panose="00000500000000000000" pitchFamily="2" charset="0"/>
              </a:rPr>
              <a:t>- </a:t>
            </a:r>
            <a:r>
              <a:rPr lang="en-US" sz="2400" dirty="0">
                <a:latin typeface="#9Slide03 Oswald" panose="00000500000000000000" pitchFamily="2" charset="0"/>
              </a:rPr>
              <a:t>B</a:t>
            </a:r>
            <a:r>
              <a:rPr lang="vi-VN" sz="2400" dirty="0">
                <a:latin typeface="#9Slide03 Oswald" panose="00000500000000000000" pitchFamily="2" charset="0"/>
              </a:rPr>
              <a:t>ắt thăm </a:t>
            </a:r>
            <a:r>
              <a:rPr lang="en-US" sz="2400" dirty="0">
                <a:latin typeface="#9Slide03 Oswald" panose="00000500000000000000" pitchFamily="2" charset="0"/>
              </a:rPr>
              <a:t>STT</a:t>
            </a:r>
            <a:r>
              <a:rPr lang="vi-VN" sz="2400" dirty="0">
                <a:latin typeface="#9Slide03 Oswald" panose="00000500000000000000" pitchFamily="2" charset="0"/>
              </a:rPr>
              <a:t> trình bày bản cáo cáo</a:t>
            </a:r>
            <a:r>
              <a:rPr lang="en-US" sz="2400" dirty="0">
                <a:latin typeface="#9Slide03 Oswald" panose="00000500000000000000" pitchFamily="2" charset="0"/>
              </a:rPr>
              <a:t> (</a:t>
            </a:r>
            <a:r>
              <a:rPr lang="en-US" sz="2400" dirty="0" err="1">
                <a:latin typeface="#9Slide03 Oswald" panose="00000500000000000000" pitchFamily="2" charset="0"/>
              </a:rPr>
              <a:t>đã</a:t>
            </a:r>
            <a:r>
              <a:rPr lang="en-US" sz="2400" dirty="0">
                <a:latin typeface="#9Slide03 Oswald" panose="00000500000000000000" pitchFamily="2" charset="0"/>
              </a:rPr>
              <a:t> </a:t>
            </a:r>
            <a:r>
              <a:rPr lang="en-US" sz="2400" dirty="0" err="1">
                <a:latin typeface="#9Slide03 Oswald" panose="00000500000000000000" pitchFamily="2" charset="0"/>
              </a:rPr>
              <a:t>chuẩn</a:t>
            </a:r>
            <a:r>
              <a:rPr lang="en-US" sz="2400" dirty="0">
                <a:latin typeface="#9Slide03 Oswald" panose="00000500000000000000" pitchFamily="2" charset="0"/>
              </a:rPr>
              <a:t> </a:t>
            </a:r>
            <a:r>
              <a:rPr lang="en-US" sz="2400" dirty="0" err="1">
                <a:latin typeface="#9Slide03 Oswald" panose="00000500000000000000" pitchFamily="2" charset="0"/>
              </a:rPr>
              <a:t>bị</a:t>
            </a:r>
            <a:r>
              <a:rPr lang="en-US" sz="2400" dirty="0">
                <a:latin typeface="#9Slide03 Oswald" panose="00000500000000000000" pitchFamily="2" charset="0"/>
              </a:rPr>
              <a:t> </a:t>
            </a:r>
            <a:r>
              <a:rPr lang="en-US" sz="2400" dirty="0" err="1">
                <a:latin typeface="#9Slide03 Oswald" panose="00000500000000000000" pitchFamily="2" charset="0"/>
              </a:rPr>
              <a:t>trước</a:t>
            </a:r>
            <a:r>
              <a:rPr lang="en-US" sz="2400" dirty="0">
                <a:latin typeface="#9Slide03 Oswald" panose="00000500000000000000" pitchFamily="2" charset="0"/>
              </a:rPr>
              <a:t>)</a:t>
            </a:r>
            <a:r>
              <a:rPr lang="vi-VN" sz="2400" dirty="0">
                <a:latin typeface="#9Slide03 Oswald" panose="00000500000000000000" pitchFamily="2" charset="0"/>
              </a:rPr>
              <a:t>;</a:t>
            </a:r>
          </a:p>
          <a:p>
            <a:r>
              <a:rPr lang="vi-VN" sz="2400" dirty="0">
                <a:latin typeface="#9Slide03 Oswald" panose="00000500000000000000" pitchFamily="2" charset="0"/>
              </a:rPr>
              <a:t>- GV chụp bài báo và chiếu lên bảng;</a:t>
            </a:r>
          </a:p>
          <a:p>
            <a:r>
              <a:rPr lang="vi-VN" sz="2400" dirty="0">
                <a:latin typeface="#9Slide03 Oswald" panose="00000500000000000000" pitchFamily="2" charset="0"/>
              </a:rPr>
              <a:t>- </a:t>
            </a:r>
            <a:r>
              <a:rPr lang="en-US" sz="2400" dirty="0">
                <a:latin typeface="#9Slide03 Oswald" panose="00000500000000000000" pitchFamily="2" charset="0"/>
              </a:rPr>
              <a:t>Hai</a:t>
            </a:r>
            <a:r>
              <a:rPr lang="vi-VN" sz="2400" dirty="0">
                <a:latin typeface="#9Slide03 Oswald" panose="00000500000000000000" pitchFamily="2" charset="0"/>
              </a:rPr>
              <a:t> </a:t>
            </a:r>
            <a:r>
              <a:rPr lang="en-US" sz="2400" dirty="0" err="1">
                <a:latin typeface="#9Slide03 Oswald" panose="00000500000000000000" pitchFamily="2" charset="0"/>
              </a:rPr>
              <a:t>bạn</a:t>
            </a:r>
            <a:r>
              <a:rPr lang="en-US" sz="2400" dirty="0">
                <a:latin typeface="#9Slide03 Oswald" panose="00000500000000000000" pitchFamily="2" charset="0"/>
              </a:rPr>
              <a:t> </a:t>
            </a:r>
            <a:r>
              <a:rPr lang="vi-VN" sz="2400" dirty="0">
                <a:latin typeface="#9Slide03 Oswald" panose="00000500000000000000" pitchFamily="2" charset="0"/>
              </a:rPr>
              <a:t>cùng bàn theo dõi và đánh giá</a:t>
            </a:r>
            <a:r>
              <a:rPr lang="en-US" sz="2400" dirty="0">
                <a:latin typeface="#9Slide03 Oswald" panose="00000500000000000000" pitchFamily="2" charset="0"/>
              </a:rPr>
              <a:t> </a:t>
            </a:r>
            <a:r>
              <a:rPr lang="en-US" sz="2400" dirty="0" err="1">
                <a:latin typeface="#9Slide03 Oswald" panose="00000500000000000000" pitchFamily="2" charset="0"/>
              </a:rPr>
              <a:t>vào</a:t>
            </a:r>
            <a:r>
              <a:rPr lang="en-US" sz="2400" dirty="0">
                <a:latin typeface="#9Slide03 Oswald" panose="00000500000000000000" pitchFamily="2" charset="0"/>
              </a:rPr>
              <a:t> </a:t>
            </a:r>
            <a:r>
              <a:rPr lang="en-US" sz="2400" dirty="0" err="1">
                <a:latin typeface="#9Slide03 Oswald" panose="00000500000000000000" pitchFamily="2" charset="0"/>
              </a:rPr>
              <a:t>phiếu</a:t>
            </a:r>
            <a:r>
              <a:rPr lang="vi-VN" sz="2400" dirty="0">
                <a:latin typeface="#9Slide03 Oswald" panose="00000500000000000000" pitchFamily="2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1117C3E-F5FB-D56F-A466-447647BF69EC}"/>
              </a:ext>
            </a:extLst>
          </p:cNvPr>
          <p:cNvSpPr txBox="1"/>
          <p:nvPr/>
        </p:nvSpPr>
        <p:spPr>
          <a:xfrm>
            <a:off x="-3049" y="972921"/>
            <a:ext cx="12192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BE342D"/>
                </a:solidFill>
                <a:latin typeface="#9Slide07 IcielBC Cubano Normal" panose="00000500000000000000" pitchFamily="2" charset="0"/>
              </a:rPr>
              <a:t>THỰC HÀNH</a:t>
            </a:r>
          </a:p>
          <a:p>
            <a:pPr algn="ctr"/>
            <a:r>
              <a:rPr lang="en-US" sz="4400" dirty="0">
                <a:solidFill>
                  <a:srgbClr val="BE342D"/>
                </a:solidFill>
                <a:latin typeface="#9Slide07 IcielBC Cubano Normal" panose="00000500000000000000" pitchFamily="2" charset="0"/>
              </a:rPr>
              <a:t>TÌM HIỂU SỰ THAY ĐỔI CỦA NỀN KINH TẾ </a:t>
            </a:r>
          </a:p>
          <a:p>
            <a:pPr algn="ctr"/>
            <a:r>
              <a:rPr lang="en-US" sz="4400" dirty="0">
                <a:solidFill>
                  <a:srgbClr val="BE342D"/>
                </a:solidFill>
                <a:latin typeface="#9Slide07 IcielBC Cubano Normal" panose="00000500000000000000" pitchFamily="2" charset="0"/>
              </a:rPr>
              <a:t>TẠI VÙNG DUYÊN HẢI TRUNG QUỐC</a:t>
            </a:r>
          </a:p>
        </p:txBody>
      </p:sp>
    </p:spTree>
    <p:extLst>
      <p:ext uri="{BB962C8B-B14F-4D97-AF65-F5344CB8AC3E}">
        <p14:creationId xmlns:p14="http://schemas.microsoft.com/office/powerpoint/2010/main" val="12824149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BA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0E60E02-F21B-A80B-B84A-B6457147BF11}"/>
              </a:ext>
            </a:extLst>
          </p:cNvPr>
          <p:cNvSpPr txBox="1"/>
          <p:nvPr/>
        </p:nvSpPr>
        <p:spPr>
          <a:xfrm>
            <a:off x="1175779" y="76271"/>
            <a:ext cx="8733931" cy="88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ctr">
              <a:lnSpc>
                <a:spcPct val="120000"/>
              </a:lnSpc>
              <a:spcAft>
                <a:spcPts val="600"/>
              </a:spcAft>
            </a:pPr>
            <a:r>
              <a:rPr lang="fr-FR" sz="2000" b="1" dirty="0"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QUY MÔ VÀ GIÁ TRỊ XUẤT, NHẬP KHẨU HÀNG HÓA VÀ DỊCH VỤ </a:t>
            </a:r>
          </a:p>
          <a:p>
            <a:pPr indent="180340" algn="ctr">
              <a:lnSpc>
                <a:spcPct val="120000"/>
              </a:lnSpc>
              <a:spcAft>
                <a:spcPts val="600"/>
              </a:spcAft>
            </a:pPr>
            <a:r>
              <a:rPr lang="fr-FR" sz="2000" b="1" dirty="0"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CỦA MỘT SỐ TỈNH, THÀNH PHỐ Ở VÙNG DUYÊN HẢI TRUNG QUỐC, NĂM 2020</a:t>
            </a:r>
            <a:endParaRPr lang="en-US" dirty="0">
              <a:effectLst/>
              <a:latin typeface="#9Slide03 Oswald" panose="000005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A78A8A0-32EC-DC26-0C8E-10A79EAF9678}"/>
              </a:ext>
            </a:extLst>
          </p:cNvPr>
          <p:cNvSpPr txBox="1"/>
          <p:nvPr/>
        </p:nvSpPr>
        <p:spPr>
          <a:xfrm>
            <a:off x="2755900" y="6524062"/>
            <a:ext cx="6182360" cy="36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ctr">
              <a:lnSpc>
                <a:spcPct val="120000"/>
              </a:lnSpc>
              <a:spcAft>
                <a:spcPts val="600"/>
              </a:spcAft>
            </a:pPr>
            <a:r>
              <a:rPr lang="fr-FR" sz="1600" i="1" dirty="0"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fr-FR" sz="1600" i="1" dirty="0" err="1"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Nguồn</a:t>
            </a:r>
            <a:r>
              <a:rPr lang="fr-FR" sz="1600" i="1" dirty="0"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fr-FR" sz="1600" i="1" dirty="0" err="1"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Niên</a:t>
            </a:r>
            <a:r>
              <a:rPr lang="fr-FR" sz="1600" i="1" dirty="0"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sz="1600" i="1" dirty="0" err="1"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giám</a:t>
            </a:r>
            <a:r>
              <a:rPr lang="fr-FR" sz="1600" i="1" dirty="0"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sz="1600" i="1" dirty="0" err="1"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thống</a:t>
            </a:r>
            <a:r>
              <a:rPr lang="fr-FR" sz="1600" i="1" dirty="0"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sz="1600" i="1" dirty="0" err="1"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kê</a:t>
            </a:r>
            <a:r>
              <a:rPr lang="fr-FR" sz="1600" i="1" dirty="0"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Trung </a:t>
            </a:r>
            <a:r>
              <a:rPr lang="fr-FR" sz="1600" i="1" dirty="0" err="1"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Quốc</a:t>
            </a:r>
            <a:r>
              <a:rPr lang="fr-FR" sz="1600" i="1" dirty="0"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, 2021)</a:t>
            </a:r>
            <a:endParaRPr lang="en-US" sz="1400" dirty="0">
              <a:effectLst/>
              <a:latin typeface="#9Slide03 Oswald" panose="00000500000000000000" pitchFamily="2" charset="0"/>
              <a:ea typeface="Times New Roman" panose="02020603050405020304" pitchFamily="18" charset="0"/>
            </a:endParaRPr>
          </a:p>
        </p:txBody>
      </p:sp>
      <p:pic>
        <p:nvPicPr>
          <p:cNvPr id="2" name="Picture 1" descr="A cartoon panda in a scout garment&#10;&#10;Description automatically generated">
            <a:extLst>
              <a:ext uri="{FF2B5EF4-FFF2-40B4-BE49-F238E27FC236}">
                <a16:creationId xmlns:a16="http://schemas.microsoft.com/office/drawing/2014/main" xmlns="" id="{823F182D-ACAD-7AB1-764F-D60D858F7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8371" y="3197130"/>
            <a:ext cx="1877310" cy="270583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D977146-0685-8192-B08B-AB8D7387EA57}"/>
              </a:ext>
            </a:extLst>
          </p:cNvPr>
          <p:cNvGrpSpPr/>
          <p:nvPr/>
        </p:nvGrpSpPr>
        <p:grpSpPr>
          <a:xfrm>
            <a:off x="1188720" y="925368"/>
            <a:ext cx="8720990" cy="5598694"/>
            <a:chOff x="1188720" y="925368"/>
            <a:chExt cx="8720990" cy="559869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1819C668-1770-0819-57A8-0F6FBD2CC546}"/>
                </a:ext>
              </a:extLst>
            </p:cNvPr>
            <p:cNvSpPr txBox="1"/>
            <p:nvPr/>
          </p:nvSpPr>
          <p:spPr>
            <a:xfrm>
              <a:off x="1436229" y="925368"/>
              <a:ext cx="985720" cy="368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18034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Oswald" panose="000005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Tỉ</a:t>
              </a:r>
              <a:r>
                <a:rPr kumimoji="0" lang="fr-FR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Oswald" panose="000005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USD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Oswald" panose="00000500000000000000" pitchFamily="2" charset="0"/>
                <a:ea typeface="Times New Roman" panose="02020603050405020304" pitchFamily="18" charset="0"/>
                <a:cs typeface="+mn-cs"/>
              </a:endParaRPr>
            </a:p>
          </p:txBody>
        </p:sp>
        <p:graphicFrame>
          <p:nvGraphicFramePr>
            <p:cNvPr id="14" name="Chart 13">
              <a:extLst>
                <a:ext uri="{FF2B5EF4-FFF2-40B4-BE49-F238E27FC236}">
                  <a16:creationId xmlns:a16="http://schemas.microsoft.com/office/drawing/2014/main" xmlns="" id="{68049B87-831F-0ED3-9B61-E869C23F15F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188095247"/>
                </p:ext>
              </p:extLst>
            </p:nvPr>
          </p:nvGraphicFramePr>
          <p:xfrm>
            <a:off x="1188720" y="1105395"/>
            <a:ext cx="8128000" cy="54186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xmlns="" id="{640BEA68-CEFD-A069-5F7C-E0D433115506}"/>
                </a:ext>
              </a:extLst>
            </p:cNvPr>
            <p:cNvCxnSpPr/>
            <p:nvPr/>
          </p:nvCxnSpPr>
          <p:spPr>
            <a:xfrm flipV="1">
              <a:off x="2012008" y="1331022"/>
              <a:ext cx="0" cy="507938"/>
            </a:xfrm>
            <a:prstGeom prst="straightConnector1">
              <a:avLst/>
            </a:prstGeom>
            <a:ln w="19050">
              <a:solidFill>
                <a:srgbClr val="301B0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70CF884-3214-9B2A-8A1A-7C1C91D0559A}"/>
                </a:ext>
              </a:extLst>
            </p:cNvPr>
            <p:cNvSpPr txBox="1"/>
            <p:nvPr/>
          </p:nvSpPr>
          <p:spPr>
            <a:xfrm>
              <a:off x="8199464" y="5568388"/>
              <a:ext cx="1710246" cy="368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18034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Oswald" panose="000005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Tỉ</a:t>
              </a:r>
              <a:r>
                <a:rPr lang="fr-FR" sz="1600" i="1" dirty="0" err="1">
                  <a:solidFill>
                    <a:prstClr val="black"/>
                  </a:solidFill>
                  <a:latin typeface="#9Slide03 Oswald" panose="000005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</a:t>
              </a:r>
              <a:r>
                <a:rPr lang="fr-FR" sz="1600" i="1" dirty="0">
                  <a:solidFill>
                    <a:prstClr val="black"/>
                  </a:solidFill>
                  <a:latin typeface="#9Slide03 Oswald" panose="000005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fr-FR" sz="1600" i="1" dirty="0" err="1">
                  <a:solidFill>
                    <a:prstClr val="black"/>
                  </a:solidFill>
                  <a:latin typeface="#9Slide03 Oswald" panose="000005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lang="fr-FR" sz="1600" i="1" dirty="0">
                  <a:solidFill>
                    <a:prstClr val="black"/>
                  </a:solidFill>
                  <a:latin typeface="#9Slide03 Oswald" panose="000005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600" i="1" dirty="0" err="1">
                  <a:solidFill>
                    <a:prstClr val="black"/>
                  </a:solidFill>
                  <a:latin typeface="#9Slide03 Oswald" panose="000005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phố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Oswald" panose="00000500000000000000" pitchFamily="2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6CB2771-46C6-5273-43D0-08E4B71CFD7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5D3F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1A55E8F-018A-ACD8-CBF7-D5B41C7439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233" b="88287" l="43750" r="77637">
                        <a14:foregroundMark x1="65625" y1="33821" x2="65625" y2="33821"/>
                        <a14:foregroundMark x1="75586" y1="28843" x2="75586" y2="28843"/>
                        <a14:foregroundMark x1="77637" y1="27965" x2="77637" y2="27965"/>
                        <a14:foregroundMark x1="73145" y1="86384" x2="73145" y2="86384"/>
                        <a14:foregroundMark x1="49121" y1="87555" x2="49121" y2="87555"/>
                        <a14:foregroundMark x1="43750" y1="61786" x2="43750" y2="61786"/>
                        <a14:foregroundMark x1="74805" y1="88287" x2="74805" y2="88287"/>
                        <a14:foregroundMark x1="77441" y1="27233" x2="77441" y2="27233"/>
                      </a14:backgroundRemoval>
                    </a14:imgEffect>
                  </a14:imgLayer>
                </a14:imgProps>
              </a:ext>
            </a:extLst>
          </a:blip>
          <a:srcRect l="41090" t="25559" r="19878" b="10023"/>
          <a:stretch/>
        </p:blipFill>
        <p:spPr>
          <a:xfrm>
            <a:off x="8872011" y="2351899"/>
            <a:ext cx="2795450" cy="311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53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BA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147C661-D44A-3B4B-7984-E59B8E78884C}"/>
              </a:ext>
            </a:extLst>
          </p:cNvPr>
          <p:cNvSpPr txBox="1"/>
          <p:nvPr/>
        </p:nvSpPr>
        <p:spPr>
          <a:xfrm>
            <a:off x="248625" y="66165"/>
            <a:ext cx="48216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effectLst/>
                <a:latin typeface="#9Slide03 Oswald" panose="00000500000000000000" pitchFamily="2" charset="0"/>
                <a:ea typeface="Times New Roman" panose="02020603050405020304" pitchFamily="18" charset="0"/>
              </a:rPr>
              <a:t>- </a:t>
            </a:r>
            <a:r>
              <a:rPr lang="vi-VN" sz="2400" dirty="0">
                <a:effectLst/>
                <a:latin typeface="#9Slide03 Oswald" panose="00000500000000000000" pitchFamily="2" charset="0"/>
                <a:ea typeface="Times New Roman" panose="02020603050405020304" pitchFamily="18" charset="0"/>
              </a:rPr>
              <a:t>Vùng duyên Trung Quốc bao gồm </a:t>
            </a:r>
            <a:r>
              <a:rPr lang="en-US" sz="2400" dirty="0">
                <a:effectLst/>
                <a:latin typeface="#9Slide03 Oswald" panose="00000500000000000000" pitchFamily="2" charset="0"/>
                <a:ea typeface="Times New Roman" panose="02020603050405020304" pitchFamily="18" charset="0"/>
              </a:rPr>
              <a:t>11</a:t>
            </a:r>
            <a:r>
              <a:rPr lang="vi-VN" sz="2400" dirty="0">
                <a:effectLst/>
                <a:latin typeface="#9Slide03 Oswald" panose="00000500000000000000" pitchFamily="2" charset="0"/>
                <a:ea typeface="Times New Roman" panose="02020603050405020304" pitchFamily="18" charset="0"/>
              </a:rPr>
              <a:t> tỉnh, thành phố giáp biển ở phía đông Trung Quốc</a:t>
            </a:r>
            <a:r>
              <a:rPr lang="en-US" sz="2400" dirty="0">
                <a:effectLst/>
                <a:latin typeface="#9Slide03 Oswald" panose="00000500000000000000" pitchFamily="2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9322B49-5009-FB65-90A7-86AE056E7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9330" y="1616765"/>
            <a:ext cx="6742670" cy="43269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6E8E611-8CCD-0EB8-0245-5BF43D902526}"/>
              </a:ext>
            </a:extLst>
          </p:cNvPr>
          <p:cNvSpPr/>
          <p:nvPr/>
        </p:nvSpPr>
        <p:spPr>
          <a:xfrm>
            <a:off x="0" y="0"/>
            <a:ext cx="5449330" cy="6858000"/>
          </a:xfrm>
          <a:prstGeom prst="rect">
            <a:avLst/>
          </a:prstGeom>
          <a:noFill/>
          <a:ln w="38100">
            <a:solidFill>
              <a:srgbClr val="5D3F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0A38BCA-124E-D378-0F35-E47AF5689E46}"/>
              </a:ext>
            </a:extLst>
          </p:cNvPr>
          <p:cNvSpPr txBox="1"/>
          <p:nvPr/>
        </p:nvSpPr>
        <p:spPr>
          <a:xfrm>
            <a:off x="5318946" y="624592"/>
            <a:ext cx="6841524" cy="812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ctr">
              <a:lnSpc>
                <a:spcPct val="120000"/>
              </a:lnSpc>
              <a:spcAft>
                <a:spcPts val="600"/>
              </a:spcAft>
            </a:pPr>
            <a:r>
              <a:rPr lang="fr-FR" b="1" dirty="0"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QUY MÔ VÀ GIÁ TRỊ XUẤT, NHẬP KHẨU HÀNG HÓA VÀ DỊCH VỤ </a:t>
            </a:r>
          </a:p>
          <a:p>
            <a:pPr indent="180340" algn="ctr">
              <a:lnSpc>
                <a:spcPct val="120000"/>
              </a:lnSpc>
              <a:spcAft>
                <a:spcPts val="600"/>
              </a:spcAft>
            </a:pPr>
            <a:r>
              <a:rPr lang="fr-FR" b="1" dirty="0"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CỦA MỘT SỐ TỈNH, THÀNH PHỐ Ở VÙNG DUYÊN HẢI TRUNG QUỐC, NĂM 2020</a:t>
            </a:r>
            <a:endParaRPr lang="en-US" sz="1600" dirty="0">
              <a:effectLst/>
              <a:latin typeface="#9Slide03 Oswald" panose="000005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52621EB-7ADF-CA82-4E17-8DBD88632251}"/>
              </a:ext>
            </a:extLst>
          </p:cNvPr>
          <p:cNvSpPr txBox="1"/>
          <p:nvPr/>
        </p:nvSpPr>
        <p:spPr>
          <a:xfrm>
            <a:off x="5729486" y="6123573"/>
            <a:ext cx="6182360" cy="36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ctr">
              <a:lnSpc>
                <a:spcPct val="120000"/>
              </a:lnSpc>
              <a:spcAft>
                <a:spcPts val="600"/>
              </a:spcAft>
            </a:pPr>
            <a:r>
              <a:rPr lang="fr-FR" sz="1600" i="1" dirty="0"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fr-FR" sz="1600" i="1" dirty="0" err="1"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Nguồn</a:t>
            </a:r>
            <a:r>
              <a:rPr lang="fr-FR" sz="1600" i="1" dirty="0"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fr-FR" sz="1600" i="1" dirty="0" err="1"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Niên</a:t>
            </a:r>
            <a:r>
              <a:rPr lang="fr-FR" sz="1600" i="1" dirty="0"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sz="1600" i="1" dirty="0" err="1"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giám</a:t>
            </a:r>
            <a:r>
              <a:rPr lang="fr-FR" sz="1600" i="1" dirty="0"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sz="1600" i="1" dirty="0" err="1"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thống</a:t>
            </a:r>
            <a:r>
              <a:rPr lang="fr-FR" sz="1600" i="1" dirty="0"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sz="1600" i="1" dirty="0" err="1"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kê</a:t>
            </a:r>
            <a:r>
              <a:rPr lang="fr-FR" sz="1600" i="1" dirty="0"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Trung </a:t>
            </a:r>
            <a:r>
              <a:rPr lang="fr-FR" sz="1600" i="1" dirty="0" err="1"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Quốc</a:t>
            </a:r>
            <a:r>
              <a:rPr lang="fr-FR" sz="1600" i="1" dirty="0"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, 2021)</a:t>
            </a:r>
            <a:endParaRPr lang="en-US" sz="1400" dirty="0">
              <a:effectLst/>
              <a:latin typeface="#9Slide03 Oswald" panose="000005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1788F67-8D4A-2D6B-32C0-14791AD068C4}"/>
              </a:ext>
            </a:extLst>
          </p:cNvPr>
          <p:cNvSpPr/>
          <p:nvPr/>
        </p:nvSpPr>
        <p:spPr>
          <a:xfrm>
            <a:off x="5449331" y="0"/>
            <a:ext cx="6742670" cy="6858000"/>
          </a:xfrm>
          <a:prstGeom prst="rect">
            <a:avLst/>
          </a:prstGeom>
          <a:noFill/>
          <a:ln w="38100">
            <a:solidFill>
              <a:srgbClr val="5D3F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26F101B-779C-7B0E-0B02-CAE038A69BB5}"/>
              </a:ext>
            </a:extLst>
          </p:cNvPr>
          <p:cNvSpPr txBox="1"/>
          <p:nvPr/>
        </p:nvSpPr>
        <p:spPr>
          <a:xfrm>
            <a:off x="248625" y="1191075"/>
            <a:ext cx="48216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effectLst/>
                <a:latin typeface="#9Slide03 Oswald" panose="00000500000000000000" pitchFamily="2" charset="0"/>
                <a:ea typeface="Times New Roman" panose="02020603050405020304" pitchFamily="18" charset="0"/>
              </a:rPr>
              <a:t>- </a:t>
            </a:r>
            <a:r>
              <a:rPr lang="vi-VN" sz="2400" dirty="0">
                <a:effectLst/>
                <a:latin typeface="#9Slide03 Oswald" panose="00000500000000000000" pitchFamily="2" charset="0"/>
                <a:ea typeface="Times New Roman" panose="02020603050405020304" pitchFamily="18" charset="0"/>
              </a:rPr>
              <a:t>Tổng diện tích khoảng 1,282 triệu</a:t>
            </a:r>
            <a:r>
              <a:rPr lang="en-US" sz="2400" dirty="0">
                <a:effectLst/>
                <a:latin typeface="#9Slide03 Oswald" panose="00000500000000000000" pitchFamily="2" charset="0"/>
                <a:ea typeface="Times New Roman" panose="02020603050405020304" pitchFamily="18" charset="0"/>
              </a:rPr>
              <a:t> k</a:t>
            </a:r>
            <a:r>
              <a:rPr lang="en-US" sz="2400" b="0" i="0" dirty="0">
                <a:solidFill>
                  <a:srgbClr val="040C28"/>
                </a:solidFill>
                <a:effectLst/>
                <a:latin typeface="#9Slide03 Oswald Medium" panose="00000600000000000000" pitchFamily="2" charset="0"/>
              </a:rPr>
              <a:t>m</a:t>
            </a:r>
            <a:r>
              <a:rPr lang="en-US" sz="2400" b="0" i="0" baseline="30000" dirty="0">
                <a:solidFill>
                  <a:srgbClr val="040C28"/>
                </a:solidFill>
                <a:effectLst/>
                <a:latin typeface="#9Slide03 Oswald Medium" panose="00000600000000000000" pitchFamily="2" charset="0"/>
              </a:rPr>
              <a:t>2</a:t>
            </a:r>
            <a:r>
              <a:rPr lang="vi-VN" sz="2400" dirty="0">
                <a:effectLst/>
                <a:latin typeface="#9Slide03 Oswald" panose="00000500000000000000" pitchFamily="2" charset="0"/>
                <a:ea typeface="Times New Roman" panose="02020603050405020304" pitchFamily="18" charset="0"/>
              </a:rPr>
              <a:t> , chiếm khoảng 13,4% diện tích đất nước. </a:t>
            </a:r>
            <a:endParaRPr lang="en-US" sz="2400" dirty="0">
              <a:effectLst/>
              <a:latin typeface="#9Slide03 Oswald" panose="000005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409B2BF-04FD-2D3F-0BAD-9C46DDA46E14}"/>
              </a:ext>
            </a:extLst>
          </p:cNvPr>
          <p:cNvSpPr txBox="1"/>
          <p:nvPr/>
        </p:nvSpPr>
        <p:spPr>
          <a:xfrm>
            <a:off x="248625" y="1946653"/>
            <a:ext cx="48216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#9Slide03 Oswald" panose="00000500000000000000" pitchFamily="2" charset="0"/>
                <a:ea typeface="Times New Roman" panose="02020603050405020304" pitchFamily="18" charset="0"/>
              </a:rPr>
              <a:t>- </a:t>
            </a:r>
            <a:r>
              <a:rPr lang="vi-VN" sz="2400" dirty="0">
                <a:effectLst/>
                <a:latin typeface="#9Slide03 Oswald" panose="00000500000000000000" pitchFamily="2" charset="0"/>
                <a:ea typeface="Times New Roman" panose="02020603050405020304" pitchFamily="18" charset="0"/>
              </a:rPr>
              <a:t>Dân số khoảng 635,2 triệu người, chiếm khoảng 45,4 % số dân cả nước</a:t>
            </a:r>
            <a:r>
              <a:rPr lang="en-US" sz="2400" dirty="0">
                <a:effectLst/>
                <a:latin typeface="#9Slide03 Oswald" panose="00000500000000000000" pitchFamily="2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2AEF00E-E2F3-4605-162B-817A20F61426}"/>
              </a:ext>
            </a:extLst>
          </p:cNvPr>
          <p:cNvSpPr txBox="1"/>
          <p:nvPr/>
        </p:nvSpPr>
        <p:spPr>
          <a:xfrm>
            <a:off x="248625" y="2702230"/>
            <a:ext cx="48216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#9Slide03 Oswald" panose="00000500000000000000" pitchFamily="2" charset="0"/>
                <a:ea typeface="Times New Roman" panose="02020603050405020304" pitchFamily="18" charset="0"/>
              </a:rPr>
              <a:t>- </a:t>
            </a:r>
            <a:r>
              <a:rPr lang="vi-VN" sz="2400" dirty="0">
                <a:effectLst/>
                <a:latin typeface="#9Slide03 Oswald" panose="00000500000000000000" pitchFamily="2" charset="0"/>
                <a:ea typeface="Times New Roman" panose="02020603050405020304" pitchFamily="18" charset="0"/>
              </a:rPr>
              <a:t>GDP là 7127,4 tỉ USD, chiếm khoảng 48,4% tổng GDP cả nước (năm 2020).</a:t>
            </a:r>
            <a:endParaRPr lang="en-US" sz="2400" dirty="0">
              <a:effectLst/>
              <a:latin typeface="#9Slide03 Oswald" panose="000005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08724D4-C283-54A6-5196-CEB1ED88FBE4}"/>
              </a:ext>
            </a:extLst>
          </p:cNvPr>
          <p:cNvSpPr txBox="1"/>
          <p:nvPr/>
        </p:nvSpPr>
        <p:spPr>
          <a:xfrm>
            <a:off x="248625" y="3457807"/>
            <a:ext cx="48216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effectLst/>
                <a:latin typeface="#9Slide03 Oswald" panose="00000500000000000000" pitchFamily="2" charset="0"/>
                <a:ea typeface="Times New Roman" panose="02020603050405020304" pitchFamily="18" charset="0"/>
              </a:rPr>
              <a:t>- </a:t>
            </a:r>
            <a:r>
              <a:rPr lang="vi-VN" sz="2400" dirty="0">
                <a:effectLst/>
                <a:latin typeface="#9Slide03 Oswald" panose="00000500000000000000" pitchFamily="2" charset="0"/>
                <a:ea typeface="Times New Roman" panose="02020603050405020304" pitchFamily="18" charset="0"/>
              </a:rPr>
              <a:t>Vùng có vị trí thuận lợi trong giao thương quốc tế</a:t>
            </a:r>
            <a:r>
              <a:rPr lang="en-US" sz="2400" dirty="0">
                <a:effectLst/>
                <a:latin typeface="#9Slide03 Oswald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#9Slide03 Oswald" panose="00000500000000000000" pitchFamily="2" charset="0"/>
                <a:ea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2400" dirty="0">
                <a:effectLst/>
                <a:latin typeface="#9Slide03 Oswald" panose="00000500000000000000" pitchFamily="2" charset="0"/>
                <a:ea typeface="Times New Roman" panose="02020603050405020304" pitchFamily="18" charset="0"/>
              </a:rPr>
              <a:t>thu hút đầu tư nước ngoài.</a:t>
            </a:r>
            <a:endParaRPr lang="en-US" sz="2400" dirty="0">
              <a:effectLst/>
              <a:latin typeface="#9Slide03 Oswald" panose="000005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9298ED5-32D1-3C96-807C-B5FC06692248}"/>
              </a:ext>
            </a:extLst>
          </p:cNvPr>
          <p:cNvSpPr txBox="1"/>
          <p:nvPr/>
        </p:nvSpPr>
        <p:spPr>
          <a:xfrm>
            <a:off x="248625" y="4582716"/>
            <a:ext cx="48216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effectLst/>
                <a:latin typeface="#9Slide03 Oswald" panose="00000500000000000000" pitchFamily="2" charset="0"/>
                <a:ea typeface="Times New Roman" panose="02020603050405020304" pitchFamily="18" charset="0"/>
              </a:rPr>
              <a:t>- </a:t>
            </a:r>
            <a:r>
              <a:rPr lang="vi-VN" sz="2400" dirty="0">
                <a:effectLst/>
                <a:latin typeface="#9Slide03 Oswald" panose="00000500000000000000" pitchFamily="2" charset="0"/>
                <a:ea typeface="Times New Roman" panose="02020603050405020304" pitchFamily="18" charset="0"/>
              </a:rPr>
              <a:t>Vùng có nhiều đô thị, trung tâm công nghiệp, khu chế xuất và trở thành vùng kinh tế phát triển nhất cả nước.</a:t>
            </a:r>
            <a:endParaRPr lang="en-US" sz="2400" dirty="0">
              <a:effectLst/>
              <a:latin typeface="#9Slide03 Oswald" panose="000005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17DAD2F-8ED4-4240-BB72-EDAD294A01C7}"/>
              </a:ext>
            </a:extLst>
          </p:cNvPr>
          <p:cNvSpPr txBox="1"/>
          <p:nvPr/>
        </p:nvSpPr>
        <p:spPr>
          <a:xfrm>
            <a:off x="248625" y="5707626"/>
            <a:ext cx="48216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effectLst/>
                <a:latin typeface="#9Slide03 Oswald" panose="00000500000000000000" pitchFamily="2" charset="0"/>
                <a:ea typeface="Times New Roman" panose="02020603050405020304" pitchFamily="18" charset="0"/>
              </a:rPr>
              <a:t>- </a:t>
            </a:r>
            <a:r>
              <a:rPr lang="vi-VN" sz="2400" dirty="0">
                <a:effectLst/>
                <a:latin typeface="#9Slide03 Oswald" panose="00000500000000000000" pitchFamily="2" charset="0"/>
                <a:ea typeface="Times New Roman" panose="02020603050405020304" pitchFamily="18" charset="0"/>
              </a:rPr>
              <a:t>Sự phát triển kinh tế của vùng duyên hải </a:t>
            </a:r>
            <a:r>
              <a:rPr lang="en-US" sz="2400" dirty="0">
                <a:effectLst/>
                <a:latin typeface="#9Slide03 Oswald" panose="00000500000000000000" pitchFamily="2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2400" dirty="0">
                <a:effectLst/>
                <a:latin typeface="#9Slide03 Oswald" panose="00000500000000000000" pitchFamily="2" charset="0"/>
                <a:ea typeface="Times New Roman" panose="02020603050405020304" pitchFamily="18" charset="0"/>
              </a:rPr>
              <a:t> động lực thúc đẩy sự phát triển kinh tế của vùng nội địa và miền Tây Trung Quốc.</a:t>
            </a:r>
            <a:endParaRPr lang="en-US" sz="2400" dirty="0">
              <a:effectLst/>
              <a:latin typeface="#9Slide03 Oswald" panose="00000500000000000000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541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rapezoid 52">
            <a:extLst>
              <a:ext uri="{FF2B5EF4-FFF2-40B4-BE49-F238E27FC236}">
                <a16:creationId xmlns:a16="http://schemas.microsoft.com/office/drawing/2014/main" xmlns="" id="{F4A62441-A0CF-CA9B-B5F1-A819A56BD824}"/>
              </a:ext>
            </a:extLst>
          </p:cNvPr>
          <p:cNvSpPr/>
          <p:nvPr/>
        </p:nvSpPr>
        <p:spPr>
          <a:xfrm>
            <a:off x="0" y="6096312"/>
            <a:ext cx="12188952" cy="768370"/>
          </a:xfrm>
          <a:prstGeom prst="trapezoid">
            <a:avLst>
              <a:gd name="adj" fmla="val 60253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rapezoid 6">
            <a:extLst>
              <a:ext uri="{FF2B5EF4-FFF2-40B4-BE49-F238E27FC236}">
                <a16:creationId xmlns:a16="http://schemas.microsoft.com/office/drawing/2014/main" xmlns="" id="{F1A00492-D3CD-720B-D84E-6937277CC1E7}"/>
              </a:ext>
            </a:extLst>
          </p:cNvPr>
          <p:cNvSpPr/>
          <p:nvPr/>
        </p:nvSpPr>
        <p:spPr>
          <a:xfrm>
            <a:off x="4560634" y="7410055"/>
            <a:ext cx="1943127" cy="283028"/>
          </a:xfrm>
          <a:prstGeom prst="trapezoid">
            <a:avLst>
              <a:gd name="adj" fmla="val 75000"/>
            </a:avLst>
          </a:prstGeom>
          <a:solidFill>
            <a:schemeClr val="bg1">
              <a:lumMod val="65000"/>
            </a:schemeClr>
          </a:solidFill>
          <a:ln>
            <a:solidFill>
              <a:srgbClr val="CE6902"/>
            </a:solidFill>
          </a:ln>
          <a:scene3d>
            <a:camera prst="perspectiveRelaxedModerately"/>
            <a:lightRig rig="threePt" dir="t"/>
          </a:scene3d>
          <a:sp3d extrusionH="152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BE8C270-03EB-6CEF-F4BE-9F118FF18E55}"/>
              </a:ext>
            </a:extLst>
          </p:cNvPr>
          <p:cNvSpPr/>
          <p:nvPr/>
        </p:nvSpPr>
        <p:spPr>
          <a:xfrm>
            <a:off x="5249170" y="7061634"/>
            <a:ext cx="566057" cy="566057"/>
          </a:xfrm>
          <a:prstGeom prst="ellipse">
            <a:avLst/>
          </a:prstGeom>
          <a:solidFill>
            <a:srgbClr val="E0B23E"/>
          </a:solidFill>
          <a:ln>
            <a:noFill/>
          </a:ln>
          <a:scene3d>
            <a:camera prst="isometricOffAxis1Top"/>
            <a:lightRig rig="threePt" dir="t"/>
          </a:scene3d>
          <a:sp3d extrusionH="152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CC95F44-1B84-78B1-527B-C97411F6A9C0}"/>
              </a:ext>
            </a:extLst>
          </p:cNvPr>
          <p:cNvSpPr/>
          <p:nvPr/>
        </p:nvSpPr>
        <p:spPr>
          <a:xfrm>
            <a:off x="5422476" y="7213102"/>
            <a:ext cx="153284" cy="131559"/>
          </a:xfrm>
          <a:prstGeom prst="rect">
            <a:avLst/>
          </a:prstGeom>
          <a:gradFill flip="none" rotWithShape="1">
            <a:gsLst>
              <a:gs pos="0">
                <a:srgbClr val="CE6902"/>
              </a:gs>
              <a:gs pos="57000">
                <a:srgbClr val="E0B23E"/>
              </a:gs>
              <a:gs pos="83000">
                <a:srgbClr val="FCE97A"/>
              </a:gs>
              <a:gs pos="100000">
                <a:srgbClr val="ECCC8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A909C5EE-EAD5-05F1-AAAD-0C86637E569E}"/>
              </a:ext>
            </a:extLst>
          </p:cNvPr>
          <p:cNvSpPr/>
          <p:nvPr/>
        </p:nvSpPr>
        <p:spPr>
          <a:xfrm>
            <a:off x="5248430" y="-1813715"/>
            <a:ext cx="283768" cy="283768"/>
          </a:xfrm>
          <a:prstGeom prst="ellipse">
            <a:avLst/>
          </a:prstGeom>
          <a:solidFill>
            <a:srgbClr val="E0B23E"/>
          </a:solidFill>
          <a:ln>
            <a:noFill/>
          </a:ln>
          <a:scene3d>
            <a:camera prst="isometricOffAxis1Top">
              <a:rot lat="17769630" lon="16609043" rev="5032522"/>
            </a:camera>
            <a:lightRig rig="threePt" dir="t"/>
          </a:scene3d>
          <a:sp3d extrusionH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1E549314-08A0-33C0-7FFD-12D958A84F71}"/>
              </a:ext>
            </a:extLst>
          </p:cNvPr>
          <p:cNvSpPr/>
          <p:nvPr/>
        </p:nvSpPr>
        <p:spPr>
          <a:xfrm>
            <a:off x="5204868" y="-2007244"/>
            <a:ext cx="370891" cy="371087"/>
          </a:xfrm>
          <a:prstGeom prst="ellipse">
            <a:avLst/>
          </a:prstGeom>
          <a:gradFill flip="none" rotWithShape="1">
            <a:gsLst>
              <a:gs pos="0">
                <a:srgbClr val="CE6902"/>
              </a:gs>
              <a:gs pos="57000">
                <a:srgbClr val="E0B23E"/>
              </a:gs>
              <a:gs pos="83000">
                <a:srgbClr val="FCE97A"/>
              </a:gs>
              <a:gs pos="100000">
                <a:srgbClr val="ECCC8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4DC29767-8924-714D-BD4E-D653DBD5A846}"/>
              </a:ext>
            </a:extLst>
          </p:cNvPr>
          <p:cNvSpPr/>
          <p:nvPr/>
        </p:nvSpPr>
        <p:spPr>
          <a:xfrm>
            <a:off x="5267861" y="-1782513"/>
            <a:ext cx="244907" cy="244907"/>
          </a:xfrm>
          <a:prstGeom prst="ellipse">
            <a:avLst/>
          </a:prstGeom>
          <a:solidFill>
            <a:srgbClr val="FCE97A"/>
          </a:solidFill>
          <a:ln>
            <a:noFill/>
          </a:ln>
          <a:scene3d>
            <a:camera prst="isometricOffAxis1Top">
              <a:rot lat="17769630" lon="16609043" rev="5032522"/>
            </a:camera>
            <a:lightRig rig="threePt" dir="t"/>
          </a:scene3d>
          <a:sp3d extrusionH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DF74F5CB-1894-D953-72E0-DEE681131465}"/>
              </a:ext>
            </a:extLst>
          </p:cNvPr>
          <p:cNvSpPr/>
          <p:nvPr/>
        </p:nvSpPr>
        <p:spPr>
          <a:xfrm>
            <a:off x="3088702" y="-1610646"/>
            <a:ext cx="2241251" cy="734104"/>
          </a:xfrm>
          <a:custGeom>
            <a:avLst/>
            <a:gdLst>
              <a:gd name="connsiteX0" fmla="*/ 0 w 1465943"/>
              <a:gd name="connsiteY0" fmla="*/ 420914 h 420914"/>
              <a:gd name="connsiteX1" fmla="*/ 1465943 w 1465943"/>
              <a:gd name="connsiteY1" fmla="*/ 0 h 420914"/>
              <a:gd name="connsiteX0" fmla="*/ 0 w 1449317"/>
              <a:gd name="connsiteY0" fmla="*/ 431997 h 431997"/>
              <a:gd name="connsiteX1" fmla="*/ 1449317 w 1449317"/>
              <a:gd name="connsiteY1" fmla="*/ 0 h 431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49317" h="431997">
                <a:moveTo>
                  <a:pt x="0" y="431997"/>
                </a:moveTo>
                <a:lnTo>
                  <a:pt x="1449317" y="0"/>
                </a:lnTo>
              </a:path>
            </a:pathLst>
          </a:custGeom>
          <a:noFill/>
          <a:ln w="28575">
            <a:solidFill>
              <a:srgbClr val="E0B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411D27EA-EC06-2005-DC1E-B7F9DF285C51}"/>
              </a:ext>
            </a:extLst>
          </p:cNvPr>
          <p:cNvSpPr/>
          <p:nvPr/>
        </p:nvSpPr>
        <p:spPr>
          <a:xfrm>
            <a:off x="5419195" y="-1648529"/>
            <a:ext cx="2435121" cy="793579"/>
          </a:xfrm>
          <a:custGeom>
            <a:avLst/>
            <a:gdLst>
              <a:gd name="connsiteX0" fmla="*/ 1396538 w 1396538"/>
              <a:gd name="connsiteY0" fmla="*/ 448888 h 448888"/>
              <a:gd name="connsiteX1" fmla="*/ 0 w 1396538"/>
              <a:gd name="connsiteY1" fmla="*/ 0 h 448888"/>
              <a:gd name="connsiteX0" fmla="*/ 1390996 w 1390996"/>
              <a:gd name="connsiteY0" fmla="*/ 443346 h 443346"/>
              <a:gd name="connsiteX1" fmla="*/ 0 w 1390996"/>
              <a:gd name="connsiteY1" fmla="*/ 0 h 443346"/>
              <a:gd name="connsiteX0" fmla="*/ 1390996 w 1390996"/>
              <a:gd name="connsiteY0" fmla="*/ 459971 h 459971"/>
              <a:gd name="connsiteX1" fmla="*/ 0 w 1390996"/>
              <a:gd name="connsiteY1" fmla="*/ 0 h 45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90996" h="459971">
                <a:moveTo>
                  <a:pt x="1390996" y="459971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E0B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3F9F18B-6BBD-06B0-103C-E1ABD3ED5006}"/>
              </a:ext>
            </a:extLst>
          </p:cNvPr>
          <p:cNvSpPr/>
          <p:nvPr/>
        </p:nvSpPr>
        <p:spPr>
          <a:xfrm>
            <a:off x="0" y="-17533"/>
            <a:ext cx="12226346" cy="6096312"/>
          </a:xfrm>
          <a:prstGeom prst="rect">
            <a:avLst/>
          </a:prstGeom>
          <a:solidFill>
            <a:srgbClr val="D6B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34C6FD20-7BA7-1BCB-5498-6BB1BF4855DC}"/>
              </a:ext>
            </a:extLst>
          </p:cNvPr>
          <p:cNvGrpSpPr/>
          <p:nvPr/>
        </p:nvGrpSpPr>
        <p:grpSpPr>
          <a:xfrm>
            <a:off x="532769" y="-1123598"/>
            <a:ext cx="9902262" cy="393853"/>
            <a:chOff x="1898975" y="1341996"/>
            <a:chExt cx="3265324" cy="21180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C5245D84-B955-FAD4-2E0A-9EE5BF19B94F}"/>
                </a:ext>
              </a:extLst>
            </p:cNvPr>
            <p:cNvSpPr/>
            <p:nvPr/>
          </p:nvSpPr>
          <p:spPr>
            <a:xfrm>
              <a:off x="2031061" y="1383961"/>
              <a:ext cx="2992979" cy="136142"/>
            </a:xfrm>
            <a:prstGeom prst="rect">
              <a:avLst/>
            </a:prstGeom>
            <a:solidFill>
              <a:srgbClr val="CEA4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87DBD23F-C3A4-9B2F-F3E5-343585A406B1}"/>
                </a:ext>
              </a:extLst>
            </p:cNvPr>
            <p:cNvGrpSpPr/>
            <p:nvPr/>
          </p:nvGrpSpPr>
          <p:grpSpPr>
            <a:xfrm rot="16200000">
              <a:off x="1904814" y="1336157"/>
              <a:ext cx="211808" cy="223485"/>
              <a:chOff x="1972470" y="814197"/>
              <a:chExt cx="283768" cy="299413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xmlns="" id="{3FAA8E64-3D7C-0410-8E97-F5BF846C92AB}"/>
                  </a:ext>
                </a:extLst>
              </p:cNvPr>
              <p:cNvSpPr/>
              <p:nvPr/>
            </p:nvSpPr>
            <p:spPr>
              <a:xfrm>
                <a:off x="1972470" y="814197"/>
                <a:ext cx="283768" cy="283768"/>
              </a:xfrm>
              <a:prstGeom prst="ellipse">
                <a:avLst/>
              </a:prstGeom>
              <a:solidFill>
                <a:srgbClr val="E0B23E"/>
              </a:solidFill>
              <a:ln>
                <a:noFill/>
              </a:ln>
              <a:scene3d>
                <a:camera prst="isometricOffAxis1Top">
                  <a:rot lat="17769630" lon="16609043" rev="5032522"/>
                </a:camera>
                <a:lightRig rig="threePt" dir="t"/>
              </a:scene3d>
              <a:sp3d extrusionH="444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xmlns="" id="{52B631B7-E8B2-25E0-B279-CD51DD0F024A}"/>
                  </a:ext>
                </a:extLst>
              </p:cNvPr>
              <p:cNvSpPr/>
              <p:nvPr/>
            </p:nvSpPr>
            <p:spPr>
              <a:xfrm>
                <a:off x="2011972" y="830686"/>
                <a:ext cx="201490" cy="125394"/>
              </a:xfrm>
              <a:prstGeom prst="ellipse">
                <a:avLst/>
              </a:prstGeom>
              <a:gradFill flip="none" rotWithShape="1">
                <a:gsLst>
                  <a:gs pos="0">
                    <a:srgbClr val="CE6902"/>
                  </a:gs>
                  <a:gs pos="57000">
                    <a:srgbClr val="E0B23E"/>
                  </a:gs>
                  <a:gs pos="83000">
                    <a:srgbClr val="FCE97A"/>
                  </a:gs>
                  <a:gs pos="100000">
                    <a:srgbClr val="ECCC83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xmlns="" id="{78933B7D-2F26-D358-1186-E8FD8C28345C}"/>
                  </a:ext>
                </a:extLst>
              </p:cNvPr>
              <p:cNvSpPr/>
              <p:nvPr/>
            </p:nvSpPr>
            <p:spPr>
              <a:xfrm>
                <a:off x="1998526" y="868703"/>
                <a:ext cx="244907" cy="244907"/>
              </a:xfrm>
              <a:prstGeom prst="ellipse">
                <a:avLst/>
              </a:prstGeom>
              <a:solidFill>
                <a:srgbClr val="FCE97A"/>
              </a:solidFill>
              <a:ln>
                <a:noFill/>
              </a:ln>
              <a:scene3d>
                <a:camera prst="isometricOffAxis1Top">
                  <a:rot lat="17769630" lon="16609043" rev="5032522"/>
                </a:camera>
                <a:lightRig rig="threePt" dir="t"/>
              </a:scene3d>
              <a:sp3d extrusionH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1088AA92-0621-BE93-AADF-63362F614D70}"/>
                </a:ext>
              </a:extLst>
            </p:cNvPr>
            <p:cNvGrpSpPr/>
            <p:nvPr/>
          </p:nvGrpSpPr>
          <p:grpSpPr>
            <a:xfrm rot="5400000" flipH="1">
              <a:off x="4944914" y="1334418"/>
              <a:ext cx="211808" cy="226963"/>
              <a:chOff x="1972476" y="1000721"/>
              <a:chExt cx="283768" cy="304072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xmlns="" id="{0FA64C1A-BE10-8325-C4A8-81ED08C3316B}"/>
                  </a:ext>
                </a:extLst>
              </p:cNvPr>
              <p:cNvSpPr/>
              <p:nvPr/>
            </p:nvSpPr>
            <p:spPr>
              <a:xfrm>
                <a:off x="1972476" y="1000721"/>
                <a:ext cx="283768" cy="283768"/>
              </a:xfrm>
              <a:prstGeom prst="ellipse">
                <a:avLst/>
              </a:prstGeom>
              <a:solidFill>
                <a:srgbClr val="E0B23E"/>
              </a:solidFill>
              <a:ln>
                <a:noFill/>
              </a:ln>
              <a:scene3d>
                <a:camera prst="isometricOffAxis1Top">
                  <a:rot lat="17769630" lon="16609043" rev="5032522"/>
                </a:camera>
                <a:lightRig rig="threePt" dir="t"/>
              </a:scene3d>
              <a:sp3d extrusionH="444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xmlns="" id="{345E59D4-987B-9CB1-C652-7E913E45E756}"/>
                  </a:ext>
                </a:extLst>
              </p:cNvPr>
              <p:cNvSpPr/>
              <p:nvPr/>
            </p:nvSpPr>
            <p:spPr>
              <a:xfrm>
                <a:off x="2008167" y="1017383"/>
                <a:ext cx="196762" cy="131823"/>
              </a:xfrm>
              <a:prstGeom prst="ellipse">
                <a:avLst/>
              </a:prstGeom>
              <a:gradFill flip="none" rotWithShape="1">
                <a:gsLst>
                  <a:gs pos="0">
                    <a:srgbClr val="CE6902"/>
                  </a:gs>
                  <a:gs pos="57000">
                    <a:srgbClr val="E0B23E"/>
                  </a:gs>
                  <a:gs pos="83000">
                    <a:srgbClr val="FCE97A"/>
                  </a:gs>
                  <a:gs pos="100000">
                    <a:srgbClr val="ECCC83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xmlns="" id="{B6C615D5-F944-37DC-1C28-8CF5A6DC1A43}"/>
                  </a:ext>
                </a:extLst>
              </p:cNvPr>
              <p:cNvSpPr/>
              <p:nvPr/>
            </p:nvSpPr>
            <p:spPr>
              <a:xfrm>
                <a:off x="1986370" y="1059886"/>
                <a:ext cx="244907" cy="244907"/>
              </a:xfrm>
              <a:prstGeom prst="ellipse">
                <a:avLst/>
              </a:prstGeom>
              <a:solidFill>
                <a:srgbClr val="FCE97A"/>
              </a:solidFill>
              <a:ln>
                <a:noFill/>
              </a:ln>
              <a:scene3d>
                <a:camera prst="isometricOffAxis1Top">
                  <a:rot lat="17769630" lon="16609043" rev="5032522"/>
                </a:camera>
                <a:lightRig rig="threePt" dir="t"/>
              </a:scene3d>
              <a:sp3d extrusionH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6" name="Picture 5" descr="A cartoon panda in a scout garment&#10;&#10;Description automatically generated">
            <a:extLst>
              <a:ext uri="{FF2B5EF4-FFF2-40B4-BE49-F238E27FC236}">
                <a16:creationId xmlns:a16="http://schemas.microsoft.com/office/drawing/2014/main" xmlns="" id="{F790DFD1-F11D-FF19-1173-92C0BA4CE0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2558" y="3865733"/>
            <a:ext cx="1512886" cy="2180573"/>
          </a:xfrm>
          <a:prstGeom prst="rect">
            <a:avLst/>
          </a:prstGeom>
        </p:spPr>
      </p:pic>
      <p:sp>
        <p:nvSpPr>
          <p:cNvPr id="2" name="Rectangle: Top Corners One Rounded and One Snipped 1">
            <a:extLst>
              <a:ext uri="{FF2B5EF4-FFF2-40B4-BE49-F238E27FC236}">
                <a16:creationId xmlns:a16="http://schemas.microsoft.com/office/drawing/2014/main" xmlns="" id="{68F86A98-F30A-4DF2-3581-C5605F77BB42}"/>
              </a:ext>
            </a:extLst>
          </p:cNvPr>
          <p:cNvSpPr/>
          <p:nvPr/>
        </p:nvSpPr>
        <p:spPr>
          <a:xfrm>
            <a:off x="1639579" y="1384170"/>
            <a:ext cx="9224533" cy="933060"/>
          </a:xfrm>
          <a:prstGeom prst="snipRoundRect">
            <a:avLst>
              <a:gd name="adj1" fmla="val 0"/>
              <a:gd name="adj2" fmla="val 334"/>
            </a:avLst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dirty="0">
              <a:solidFill>
                <a:srgbClr val="000000"/>
              </a:solidFill>
              <a:latin typeface="#9Slide07 IcielBC Cubano Normal" panose="00000500000000000000" pitchFamily="2" charset="0"/>
            </a:endParaRPr>
          </a:p>
        </p:txBody>
      </p:sp>
      <p:pic>
        <p:nvPicPr>
          <p:cNvPr id="18" name="Picture 17" descr="A cartoon of a cat with a fan and fish&#10;&#10;Description automatically generated">
            <a:extLst>
              <a:ext uri="{FF2B5EF4-FFF2-40B4-BE49-F238E27FC236}">
                <a16:creationId xmlns:a16="http://schemas.microsoft.com/office/drawing/2014/main" xmlns="" id="{989E69FA-1217-CF90-E6EA-AE7D360F38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72" y="5948787"/>
            <a:ext cx="1223531" cy="126431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 descr="A map of china with different colored areas&#10;&#10;Description automatically generated">
            <a:extLst>
              <a:ext uri="{FF2B5EF4-FFF2-40B4-BE49-F238E27FC236}">
                <a16:creationId xmlns:a16="http://schemas.microsoft.com/office/drawing/2014/main" xmlns="" id="{B320F682-DA98-16C0-AB87-0E03AA72A9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629" y="-115437"/>
            <a:ext cx="2629434" cy="1861660"/>
          </a:xfrm>
          <a:prstGeom prst="rect">
            <a:avLst/>
          </a:prstGeom>
        </p:spPr>
      </p:pic>
      <p:pic>
        <p:nvPicPr>
          <p:cNvPr id="5" name="Picture 4" descr="A brown tree with no leaves&#10;&#10;Description automatically generated">
            <a:extLst>
              <a:ext uri="{FF2B5EF4-FFF2-40B4-BE49-F238E27FC236}">
                <a16:creationId xmlns:a16="http://schemas.microsoft.com/office/drawing/2014/main" xmlns="" id="{073026B0-01C7-F448-F0A3-38ED1DEB62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347" y="1287255"/>
            <a:ext cx="4925972" cy="55519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D64E241-7A8B-7CC7-41E0-CEA7DF071E3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13" b="92231" l="28333" r="70500">
                        <a14:foregroundMark x1="54833" y1="5013" x2="54833" y2="5013"/>
                        <a14:foregroundMark x1="53500" y1="92231" x2="53500" y2="92231"/>
                        <a14:foregroundMark x1="70500" y1="69674" x2="70500" y2="69674"/>
                        <a14:foregroundMark x1="28333" y1="63910" x2="28333" y2="63910"/>
                      </a14:backgroundRemoval>
                    </a14:imgEffect>
                  </a14:imgLayer>
                </a14:imgProps>
              </a:ext>
            </a:extLst>
          </a:blip>
          <a:srcRect l="25999" r="26000"/>
          <a:stretch/>
        </p:blipFill>
        <p:spPr>
          <a:xfrm>
            <a:off x="9813159" y="3368885"/>
            <a:ext cx="2482725" cy="3439610"/>
          </a:xfrm>
          <a:prstGeom prst="rect">
            <a:avLst/>
          </a:prstGeom>
        </p:spPr>
      </p:pic>
      <p:pic>
        <p:nvPicPr>
          <p:cNvPr id="31" name="Picture 30" descr="A green leaves with water drops&#10;&#10;Description automatically generated">
            <a:extLst>
              <a:ext uri="{FF2B5EF4-FFF2-40B4-BE49-F238E27FC236}">
                <a16:creationId xmlns:a16="http://schemas.microsoft.com/office/drawing/2014/main" xmlns="" id="{FDC9E67D-E68B-0337-13C3-AC827D0FEC3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585"/>
          <a:stretch/>
        </p:blipFill>
        <p:spPr>
          <a:xfrm>
            <a:off x="6581995" y="3638348"/>
            <a:ext cx="3593839" cy="1782922"/>
          </a:xfrm>
          <a:prstGeom prst="rect">
            <a:avLst/>
          </a:prstGeom>
        </p:spPr>
      </p:pic>
      <p:pic>
        <p:nvPicPr>
          <p:cNvPr id="33" name="Picture 32" descr="A green leaf with white veins&#10;&#10;Description automatically generated">
            <a:extLst>
              <a:ext uri="{FF2B5EF4-FFF2-40B4-BE49-F238E27FC236}">
                <a16:creationId xmlns:a16="http://schemas.microsoft.com/office/drawing/2014/main" xmlns="" id="{D0E12A3B-EFFA-2F6B-B0A2-6B11AB9516D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23983">
            <a:off x="2247138" y="3077199"/>
            <a:ext cx="3084942" cy="2332216"/>
          </a:xfrm>
          <a:prstGeom prst="rect">
            <a:avLst/>
          </a:prstGeom>
        </p:spPr>
      </p:pic>
      <p:pic>
        <p:nvPicPr>
          <p:cNvPr id="34" name="Picture 33" descr="A green leaves with water drops&#10;&#10;Description automatically generated">
            <a:extLst>
              <a:ext uri="{FF2B5EF4-FFF2-40B4-BE49-F238E27FC236}">
                <a16:creationId xmlns:a16="http://schemas.microsoft.com/office/drawing/2014/main" xmlns="" id="{DD811553-D55A-7049-A10B-C47440C0C16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85"/>
          <a:stretch/>
        </p:blipFill>
        <p:spPr>
          <a:xfrm rot="2289206" flipH="1">
            <a:off x="2045581" y="1546510"/>
            <a:ext cx="3045656" cy="1392732"/>
          </a:xfrm>
          <a:prstGeom prst="rect">
            <a:avLst/>
          </a:prstGeom>
        </p:spPr>
      </p:pic>
      <p:pic>
        <p:nvPicPr>
          <p:cNvPr id="35" name="Picture 34" descr="A green leaf with white veins&#10;&#10;Description automatically generated">
            <a:extLst>
              <a:ext uri="{FF2B5EF4-FFF2-40B4-BE49-F238E27FC236}">
                <a16:creationId xmlns:a16="http://schemas.microsoft.com/office/drawing/2014/main" xmlns="" id="{F8D1C812-1F92-23FD-E5B8-8FB20BE7C6B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7918" flipH="1">
            <a:off x="6553639" y="1676312"/>
            <a:ext cx="2520716" cy="1975227"/>
          </a:xfrm>
          <a:prstGeom prst="rect">
            <a:avLst/>
          </a:prstGeom>
        </p:spPr>
      </p:pic>
      <p:pic>
        <p:nvPicPr>
          <p:cNvPr id="36" name="Picture 35" descr="A green leaves with water drops&#10;&#10;Description automatically generated">
            <a:extLst>
              <a:ext uri="{FF2B5EF4-FFF2-40B4-BE49-F238E27FC236}">
                <a16:creationId xmlns:a16="http://schemas.microsoft.com/office/drawing/2014/main" xmlns="" id="{2AB9A948-9CE3-75DC-4778-5C9A780B082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85"/>
          <a:stretch/>
        </p:blipFill>
        <p:spPr>
          <a:xfrm rot="16379256">
            <a:off x="4646849" y="834574"/>
            <a:ext cx="3019584" cy="1498031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857011A5-C781-B48B-026C-A21E62F19534}"/>
              </a:ext>
            </a:extLst>
          </p:cNvPr>
          <p:cNvSpPr/>
          <p:nvPr/>
        </p:nvSpPr>
        <p:spPr>
          <a:xfrm>
            <a:off x="1754236" y="452903"/>
            <a:ext cx="8417689" cy="308531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499940"/>
              </a:avLst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10160">
                  <a:noFill/>
                  <a:prstDash val="solid"/>
                </a:ln>
                <a:solidFill>
                  <a:srgbClr val="5D3F1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Bebas Neue Bold" panose="020B0606020202050201" pitchFamily="34" charset="0"/>
              </a:rPr>
              <a:t>Thống</a:t>
            </a:r>
            <a:r>
              <a:rPr lang="en-US" sz="5400" b="1" cap="none" spc="0" dirty="0">
                <a:ln w="10160">
                  <a:noFill/>
                  <a:prstDash val="solid"/>
                </a:ln>
                <a:solidFill>
                  <a:srgbClr val="5D3F1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Bebas Neue Bold" panose="020B0606020202050201" pitchFamily="34" charset="0"/>
              </a:rPr>
              <a:t> </a:t>
            </a:r>
            <a:r>
              <a:rPr lang="en-US" sz="5400" b="1" cap="none" spc="0" dirty="0" err="1">
                <a:ln w="10160">
                  <a:noFill/>
                  <a:prstDash val="solid"/>
                </a:ln>
                <a:solidFill>
                  <a:srgbClr val="5D3F1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Bebas Neue Bold" panose="020B0606020202050201" pitchFamily="34" charset="0"/>
              </a:rPr>
              <a:t>kê</a:t>
            </a:r>
            <a:r>
              <a:rPr lang="en-US" sz="5400" b="1" cap="none" spc="0" dirty="0">
                <a:ln w="10160">
                  <a:noFill/>
                  <a:prstDash val="solid"/>
                </a:ln>
                <a:solidFill>
                  <a:srgbClr val="5D3F1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Bebas Neue Bold" panose="020B0606020202050201" pitchFamily="34" charset="0"/>
              </a:rPr>
              <a:t> </a:t>
            </a:r>
            <a:r>
              <a:rPr lang="en-US" sz="5400" b="1" cap="none" spc="0" dirty="0" err="1">
                <a:ln w="10160">
                  <a:noFill/>
                  <a:prstDash val="solid"/>
                </a:ln>
                <a:solidFill>
                  <a:srgbClr val="5D3F1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Bebas Neue Bold" panose="020B0606020202050201" pitchFamily="34" charset="0"/>
              </a:rPr>
              <a:t>vùng</a:t>
            </a:r>
            <a:r>
              <a:rPr lang="en-US" sz="5400" b="1" cap="none" spc="0" dirty="0">
                <a:ln w="10160">
                  <a:noFill/>
                  <a:prstDash val="solid"/>
                </a:ln>
                <a:solidFill>
                  <a:srgbClr val="5D3F1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Bebas Neue Bold" panose="020B0606020202050201" pitchFamily="34" charset="0"/>
              </a:rPr>
              <a:t> </a:t>
            </a:r>
            <a:r>
              <a:rPr lang="en-US" sz="5400" b="1" cap="none" spc="0" dirty="0" err="1">
                <a:ln w="10160">
                  <a:noFill/>
                  <a:prstDash val="solid"/>
                </a:ln>
                <a:solidFill>
                  <a:srgbClr val="5D3F1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Bebas Neue Bold" panose="020B0606020202050201" pitchFamily="34" charset="0"/>
              </a:rPr>
              <a:t>duyên</a:t>
            </a:r>
            <a:r>
              <a:rPr lang="en-US" sz="5400" b="1" cap="none" spc="0" dirty="0">
                <a:ln w="10160">
                  <a:noFill/>
                  <a:prstDash val="solid"/>
                </a:ln>
                <a:solidFill>
                  <a:srgbClr val="5D3F1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Bebas Neue Bold" panose="020B0606020202050201" pitchFamily="34" charset="0"/>
              </a:rPr>
              <a:t> </a:t>
            </a:r>
            <a:r>
              <a:rPr lang="en-US" sz="5400" b="1" cap="none" spc="0" dirty="0" err="1">
                <a:ln w="10160">
                  <a:noFill/>
                  <a:prstDash val="solid"/>
                </a:ln>
                <a:solidFill>
                  <a:srgbClr val="5D3F1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Bebas Neue Bold" panose="020B0606020202050201" pitchFamily="34" charset="0"/>
              </a:rPr>
              <a:t>hải</a:t>
            </a:r>
            <a:r>
              <a:rPr lang="en-US" sz="5400" b="1" cap="none" spc="0" dirty="0">
                <a:ln w="10160">
                  <a:noFill/>
                  <a:prstDash val="solid"/>
                </a:ln>
                <a:solidFill>
                  <a:srgbClr val="5D3F1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Bebas Neue Bold" panose="020B0606020202050201" pitchFamily="34" charset="0"/>
              </a:rPr>
              <a:t> Trung </a:t>
            </a:r>
            <a:r>
              <a:rPr lang="en-US" sz="5400" b="1" cap="none" spc="0" dirty="0" err="1">
                <a:ln w="10160">
                  <a:noFill/>
                  <a:prstDash val="solid"/>
                </a:ln>
                <a:solidFill>
                  <a:srgbClr val="5D3F1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Bebas Neue Bold" panose="020B0606020202050201" pitchFamily="34" charset="0"/>
              </a:rPr>
              <a:t>Quốc</a:t>
            </a:r>
            <a:endParaRPr lang="en-US" sz="5400" b="1" cap="none" spc="0" dirty="0">
              <a:ln w="10160">
                <a:noFill/>
                <a:prstDash val="solid"/>
              </a:ln>
              <a:solidFill>
                <a:srgbClr val="5D3F1E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#9Slide03 Bebas Neue Bold" panose="020B0606020202050201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6A3D051E-B46B-BB27-934E-39A815852124}"/>
              </a:ext>
            </a:extLst>
          </p:cNvPr>
          <p:cNvSpPr txBox="1"/>
          <p:nvPr/>
        </p:nvSpPr>
        <p:spPr>
          <a:xfrm>
            <a:off x="7146644" y="2183884"/>
            <a:ext cx="135410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aseline="30000" dirty="0" err="1">
                <a:solidFill>
                  <a:srgbClr val="040C28"/>
                </a:solidFill>
                <a:latin typeface="#9Slide03 Oswald Medium" panose="00000600000000000000" pitchFamily="2" charset="0"/>
              </a:rPr>
              <a:t>Dân</a:t>
            </a:r>
            <a:r>
              <a:rPr lang="en-US" sz="2400" baseline="30000" dirty="0">
                <a:solidFill>
                  <a:srgbClr val="040C28"/>
                </a:solidFill>
                <a:latin typeface="#9Slide03 Oswald Medium" panose="00000600000000000000" pitchFamily="2" charset="0"/>
              </a:rPr>
              <a:t> </a:t>
            </a:r>
            <a:r>
              <a:rPr lang="en-US" sz="2400" baseline="30000" dirty="0" err="1">
                <a:solidFill>
                  <a:srgbClr val="040C28"/>
                </a:solidFill>
                <a:latin typeface="#9Slide03 Oswald Medium" panose="00000600000000000000" pitchFamily="2" charset="0"/>
              </a:rPr>
              <a:t>số</a:t>
            </a:r>
            <a:r>
              <a:rPr lang="en-US" sz="2400" baseline="30000" dirty="0">
                <a:solidFill>
                  <a:srgbClr val="040C28"/>
                </a:solidFill>
                <a:latin typeface="#9Slide03 Oswald Medium" panose="00000600000000000000" pitchFamily="2" charset="0"/>
              </a:rPr>
              <a:t> </a:t>
            </a:r>
            <a:r>
              <a:rPr lang="en-US" sz="2400" baseline="30000" dirty="0" err="1">
                <a:solidFill>
                  <a:srgbClr val="040C28"/>
                </a:solidFill>
                <a:latin typeface="#9Slide03 Oswald Medium" panose="00000600000000000000" pitchFamily="2" charset="0"/>
              </a:rPr>
              <a:t>khoảng</a:t>
            </a:r>
            <a:endParaRPr lang="en-US" sz="2400" baseline="30000" dirty="0">
              <a:solidFill>
                <a:srgbClr val="040C28"/>
              </a:solidFill>
              <a:latin typeface="#9Slide03 Oswald Medium" panose="000006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baseline="30000" dirty="0">
                <a:solidFill>
                  <a:srgbClr val="040C28"/>
                </a:solidFill>
                <a:latin typeface="#9Slide03 Oswald Medium" panose="00000600000000000000" pitchFamily="2" charset="0"/>
              </a:rPr>
              <a:t>              …………………………</a:t>
            </a:r>
            <a:endParaRPr lang="en-US" sz="2400" baseline="30000" dirty="0">
              <a:solidFill>
                <a:srgbClr val="040C28"/>
              </a:solidFill>
              <a:latin typeface="#9Slide03 Oswald Medium" panose="00000600000000000000" pitchFamily="2" charset="0"/>
            </a:endParaRPr>
          </a:p>
          <a:p>
            <a:pPr algn="ctr"/>
            <a:r>
              <a:rPr lang="en-US" b="1" dirty="0" err="1">
                <a:latin typeface="#9Slide03 Oswald Light" panose="00000400000000000000" pitchFamily="2" charset="0"/>
              </a:rPr>
              <a:t>triệu</a:t>
            </a:r>
            <a:r>
              <a:rPr lang="en-US" b="1" dirty="0">
                <a:latin typeface="#9Slide03 Oswald Light" panose="00000400000000000000" pitchFamily="2" charset="0"/>
              </a:rPr>
              <a:t> </a:t>
            </a:r>
            <a:r>
              <a:rPr lang="en-US" b="1" dirty="0" err="1">
                <a:latin typeface="#9Slide03 Oswald Light" panose="00000400000000000000" pitchFamily="2" charset="0"/>
              </a:rPr>
              <a:t>người</a:t>
            </a:r>
            <a:endParaRPr lang="en-US" b="1" dirty="0">
              <a:latin typeface="#9Slide03 Oswald Light" panose="000004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61A6850D-1F3B-CC0E-5195-8230BD8037FF}"/>
              </a:ext>
            </a:extLst>
          </p:cNvPr>
          <p:cNvSpPr txBox="1"/>
          <p:nvPr/>
        </p:nvSpPr>
        <p:spPr>
          <a:xfrm>
            <a:off x="5327661" y="928175"/>
            <a:ext cx="1608418" cy="1296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err="1">
                <a:solidFill>
                  <a:srgbClr val="261106"/>
                </a:solidFill>
                <a:latin typeface="#9Slide03 Oswald Medium" panose="00000600000000000000" pitchFamily="2" charset="0"/>
              </a:rPr>
              <a:t>Gồm</a:t>
            </a:r>
            <a:r>
              <a:rPr lang="en-US" b="1" dirty="0">
                <a:solidFill>
                  <a:srgbClr val="261106"/>
                </a:solidFill>
                <a:latin typeface="#9Slide03 Oswald Medium" panose="00000600000000000000" pitchFamily="2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latin typeface="#9Slide03 Oswald Light" panose="00000400000000000000" pitchFamily="2" charset="0"/>
              </a:rPr>
              <a:t>……………… </a:t>
            </a:r>
          </a:p>
          <a:p>
            <a:pPr algn="ctr">
              <a:lnSpc>
                <a:spcPct val="150000"/>
              </a:lnSpc>
            </a:pPr>
            <a:r>
              <a:rPr lang="en-US" dirty="0" err="1">
                <a:latin typeface="#9Slide03 Oswald Medium" panose="00000600000000000000" pitchFamily="2" charset="0"/>
              </a:rPr>
              <a:t>tỉnh</a:t>
            </a:r>
            <a:r>
              <a:rPr lang="en-US" dirty="0">
                <a:latin typeface="#9Slide03 Oswald Medium" panose="00000600000000000000" pitchFamily="2" charset="0"/>
              </a:rPr>
              <a:t>, </a:t>
            </a:r>
            <a:r>
              <a:rPr lang="en-US" dirty="0" err="1">
                <a:latin typeface="#9Slide03 Oswald Medium" panose="00000600000000000000" pitchFamily="2" charset="0"/>
              </a:rPr>
              <a:t>thành</a:t>
            </a:r>
            <a:r>
              <a:rPr lang="en-US" dirty="0">
                <a:latin typeface="#9Slide03 Oswald Medium" panose="00000600000000000000" pitchFamily="2" charset="0"/>
              </a:rPr>
              <a:t> </a:t>
            </a:r>
            <a:r>
              <a:rPr lang="en-US" dirty="0" err="1">
                <a:latin typeface="#9Slide03 Oswald Medium" panose="00000600000000000000" pitchFamily="2" charset="0"/>
              </a:rPr>
              <a:t>phố</a:t>
            </a:r>
            <a:r>
              <a:rPr lang="en-US" dirty="0">
                <a:latin typeface="#9Slide03 Oswald Medium" panose="00000600000000000000" pitchFamily="2" charset="0"/>
              </a:rPr>
              <a:t>        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EFD491A1-FE86-1AA8-E2D9-9EBA3D535715}"/>
              </a:ext>
            </a:extLst>
          </p:cNvPr>
          <p:cNvSpPr txBox="1"/>
          <p:nvPr/>
        </p:nvSpPr>
        <p:spPr>
          <a:xfrm>
            <a:off x="3098436" y="1908529"/>
            <a:ext cx="1548956" cy="88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solidFill>
                  <a:srgbClr val="261106"/>
                </a:solidFill>
                <a:latin typeface="#9Slide03 Oswald Medium" panose="00000600000000000000" pitchFamily="2" charset="0"/>
              </a:rPr>
              <a:t>Diện</a:t>
            </a:r>
            <a:r>
              <a:rPr lang="en-US" dirty="0">
                <a:solidFill>
                  <a:srgbClr val="261106"/>
                </a:solidFill>
                <a:latin typeface="#9Slide03 Oswald Medium" panose="00000600000000000000" pitchFamily="2" charset="0"/>
              </a:rPr>
              <a:t> </a:t>
            </a:r>
            <a:r>
              <a:rPr lang="en-US" dirty="0" err="1">
                <a:solidFill>
                  <a:srgbClr val="261106"/>
                </a:solidFill>
                <a:latin typeface="#9Slide03 Oswald Medium" panose="00000600000000000000" pitchFamily="2" charset="0"/>
              </a:rPr>
              <a:t>tích</a:t>
            </a:r>
            <a:r>
              <a:rPr lang="en-US" dirty="0">
                <a:solidFill>
                  <a:srgbClr val="261106"/>
                </a:solidFill>
                <a:latin typeface="#9Slide03 Oswald Medium" panose="00000600000000000000" pitchFamily="2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#9Slide03 Oswald Light" panose="00000400000000000000" pitchFamily="2" charset="0"/>
              </a:rPr>
              <a:t>…………………</a:t>
            </a:r>
            <a:r>
              <a:rPr lang="en-US" sz="1800" dirty="0">
                <a:effectLst/>
                <a:latin typeface="#9Slide03 Oswald" panose="00000500000000000000" pitchFamily="2" charset="0"/>
                <a:ea typeface="Times New Roman" panose="02020603050405020304" pitchFamily="18" charset="0"/>
              </a:rPr>
              <a:t> k</a:t>
            </a:r>
            <a:r>
              <a:rPr lang="en-US" sz="1800" b="0" i="0" dirty="0">
                <a:solidFill>
                  <a:srgbClr val="040C28"/>
                </a:solidFill>
                <a:effectLst/>
                <a:latin typeface="#9Slide03 Oswald Medium" panose="00000600000000000000" pitchFamily="2" charset="0"/>
              </a:rPr>
              <a:t>m</a:t>
            </a:r>
            <a:r>
              <a:rPr lang="en-US" sz="1800" b="0" i="0" baseline="30000" dirty="0">
                <a:solidFill>
                  <a:srgbClr val="040C28"/>
                </a:solidFill>
                <a:effectLst/>
                <a:latin typeface="#9Slide03 Oswald Medium" panose="00000600000000000000" pitchFamily="2" charset="0"/>
              </a:rPr>
              <a:t>2</a:t>
            </a:r>
            <a:r>
              <a:rPr lang="en-US" dirty="0">
                <a:latin typeface="#9Slide03 Oswald Light" panose="00000400000000000000" pitchFamily="2" charset="0"/>
              </a:rPr>
              <a:t>  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F8C03995-0784-5BA2-98C3-9C8478D1CEDA}"/>
              </a:ext>
            </a:extLst>
          </p:cNvPr>
          <p:cNvSpPr txBox="1"/>
          <p:nvPr/>
        </p:nvSpPr>
        <p:spPr>
          <a:xfrm>
            <a:off x="2552569" y="4130039"/>
            <a:ext cx="2637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Oswald" panose="00000500000000000000" pitchFamily="2" charset="0"/>
                <a:ea typeface="Times New Roman" panose="02020603050405020304" pitchFamily="18" charset="0"/>
                <a:cs typeface="+mn-cs"/>
              </a:rPr>
              <a:t>GDP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Oswald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Oswald" panose="00000500000000000000" pitchFamily="2" charset="0"/>
                <a:ea typeface="Times New Roman" panose="02020603050405020304" pitchFamily="18" charset="0"/>
                <a:cs typeface="+mn-cs"/>
              </a:rPr>
              <a:t>………………………</a:t>
            </a:r>
            <a:r>
              <a:rPr lang="vi-VN" sz="2000" dirty="0">
                <a:effectLst/>
                <a:latin typeface="#9Slide03 Oswald Medium" panose="00000600000000000000" pitchFamily="2" charset="0"/>
                <a:ea typeface="Times New Roman" panose="02020603050405020304" pitchFamily="18" charset="0"/>
              </a:rPr>
              <a:t>tỉ USD</a:t>
            </a:r>
            <a:endParaRPr lang="en-US" dirty="0">
              <a:latin typeface="#9Slide03 Oswald Medium" panose="00000600000000000000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11633F15-ADCE-F5D4-6831-2DFDCDD308A0}"/>
              </a:ext>
            </a:extLst>
          </p:cNvPr>
          <p:cNvSpPr txBox="1"/>
          <p:nvPr/>
        </p:nvSpPr>
        <p:spPr>
          <a:xfrm>
            <a:off x="6655324" y="3646927"/>
            <a:ext cx="2984107" cy="1641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400" baseline="30000" dirty="0" err="1">
                <a:solidFill>
                  <a:srgbClr val="040C28"/>
                </a:solidFill>
                <a:latin typeface="#9Slide03 Oswald Medium" panose="00000600000000000000" pitchFamily="2" charset="0"/>
              </a:rPr>
              <a:t>Vị</a:t>
            </a:r>
            <a:r>
              <a:rPr lang="en-US" sz="2400" baseline="30000" dirty="0">
                <a:solidFill>
                  <a:srgbClr val="040C28"/>
                </a:solidFill>
                <a:latin typeface="#9Slide03 Oswald Medium" panose="00000600000000000000" pitchFamily="2" charset="0"/>
              </a:rPr>
              <a:t> </a:t>
            </a:r>
            <a:r>
              <a:rPr lang="en-US" sz="2400" baseline="30000" dirty="0" err="1">
                <a:solidFill>
                  <a:srgbClr val="040C28"/>
                </a:solidFill>
                <a:latin typeface="#9Slide03 Oswald Medium" panose="00000600000000000000" pitchFamily="2" charset="0"/>
              </a:rPr>
              <a:t>trí</a:t>
            </a:r>
            <a:r>
              <a:rPr lang="en-US" sz="2400" baseline="30000" dirty="0">
                <a:solidFill>
                  <a:srgbClr val="040C28"/>
                </a:solidFill>
                <a:latin typeface="#9Slide03 Oswald Medium" panose="00000600000000000000" pitchFamily="2" charset="0"/>
              </a:rPr>
              <a:t>, </a:t>
            </a:r>
            <a:r>
              <a:rPr lang="en-US" sz="2400" baseline="30000" dirty="0" err="1">
                <a:solidFill>
                  <a:srgbClr val="040C28"/>
                </a:solidFill>
                <a:latin typeface="#9Slide03 Oswald Medium" panose="00000600000000000000" pitchFamily="2" charset="0"/>
              </a:rPr>
              <a:t>vai</a:t>
            </a:r>
            <a:r>
              <a:rPr lang="en-US" sz="2400" baseline="30000" dirty="0">
                <a:solidFill>
                  <a:srgbClr val="040C28"/>
                </a:solidFill>
                <a:latin typeface="#9Slide03 Oswald Medium" panose="00000600000000000000" pitchFamily="2" charset="0"/>
              </a:rPr>
              <a:t> </a:t>
            </a:r>
            <a:r>
              <a:rPr lang="en-US" sz="2400" baseline="30000" dirty="0" err="1">
                <a:solidFill>
                  <a:srgbClr val="040C28"/>
                </a:solidFill>
                <a:latin typeface="#9Slide03 Oswald Medium" panose="00000600000000000000" pitchFamily="2" charset="0"/>
              </a:rPr>
              <a:t>trò</a:t>
            </a:r>
            <a:endParaRPr lang="en-US" sz="2400" baseline="30000" dirty="0">
              <a:solidFill>
                <a:srgbClr val="040C28"/>
              </a:solidFill>
              <a:latin typeface="#9Slide03 Oswald Medium" panose="00000600000000000000" pitchFamily="2" charset="0"/>
            </a:endParaRPr>
          </a:p>
          <a:p>
            <a:pPr algn="ctr">
              <a:lnSpc>
                <a:spcPct val="200000"/>
              </a:lnSpc>
            </a:pPr>
            <a:r>
              <a:rPr lang="en-US" baseline="30000" dirty="0">
                <a:solidFill>
                  <a:srgbClr val="040C28"/>
                </a:solidFill>
                <a:latin typeface="#9Slide03 Oswald Medium" panose="00000600000000000000" pitchFamily="2" charset="0"/>
              </a:rPr>
              <a:t>……………………………………………………………………      ……………………………………………………………………………</a:t>
            </a:r>
          </a:p>
          <a:p>
            <a:pPr algn="ctr">
              <a:lnSpc>
                <a:spcPct val="200000"/>
              </a:lnSpc>
            </a:pPr>
            <a:r>
              <a:rPr lang="en-US" baseline="30000" dirty="0">
                <a:solidFill>
                  <a:srgbClr val="040C28"/>
                </a:solidFill>
                <a:latin typeface="#9Slide03 Oswald Medium" panose="00000600000000000000" pitchFamily="2" charset="0"/>
              </a:rPr>
              <a:t>………………………………………………………</a:t>
            </a:r>
            <a:endParaRPr lang="en-US" sz="2400" baseline="30000" dirty="0">
              <a:solidFill>
                <a:srgbClr val="040C28"/>
              </a:solidFill>
              <a:latin typeface="#9Slide03 Oswald Medium" panose="000006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40AF12B-CB35-D767-7723-2F7F6E601F7D}"/>
              </a:ext>
            </a:extLst>
          </p:cNvPr>
          <p:cNvSpPr txBox="1"/>
          <p:nvPr/>
        </p:nvSpPr>
        <p:spPr>
          <a:xfrm>
            <a:off x="3201885" y="2301462"/>
            <a:ext cx="9048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Oswald" panose="00000500000000000000" pitchFamily="2" charset="0"/>
                <a:ea typeface="Times New Roman" panose="02020603050405020304" pitchFamily="18" charset="0"/>
                <a:cs typeface="+mn-cs"/>
              </a:rPr>
              <a:t>1,282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DB21DD9-DCCA-055B-4330-1886BE384C35}"/>
              </a:ext>
            </a:extLst>
          </p:cNvPr>
          <p:cNvSpPr txBox="1"/>
          <p:nvPr/>
        </p:nvSpPr>
        <p:spPr>
          <a:xfrm>
            <a:off x="5704232" y="1279705"/>
            <a:ext cx="9048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Oswald" panose="00000500000000000000" pitchFamily="2" charset="0"/>
                <a:ea typeface="Times New Roman" panose="02020603050405020304" pitchFamily="18" charset="0"/>
                <a:cs typeface="+mn-cs"/>
              </a:rPr>
              <a:t>11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1DC0AB3-9B03-3F4F-3486-D885AD09195A}"/>
              </a:ext>
            </a:extLst>
          </p:cNvPr>
          <p:cNvSpPr txBox="1"/>
          <p:nvPr/>
        </p:nvSpPr>
        <p:spPr>
          <a:xfrm>
            <a:off x="7179362" y="2581447"/>
            <a:ext cx="1071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</a:rPr>
              <a:t>635,2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0611BB4-0957-235A-B366-B01B2FFA4D04}"/>
              </a:ext>
            </a:extLst>
          </p:cNvPr>
          <p:cNvSpPr txBox="1"/>
          <p:nvPr/>
        </p:nvSpPr>
        <p:spPr>
          <a:xfrm>
            <a:off x="3201885" y="4002347"/>
            <a:ext cx="11655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</a:rPr>
              <a:t>7127,4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6ED2A51F-7C29-CECB-14C5-E842AD4C5B5E}"/>
              </a:ext>
            </a:extLst>
          </p:cNvPr>
          <p:cNvSpPr txBox="1"/>
          <p:nvPr/>
        </p:nvSpPr>
        <p:spPr>
          <a:xfrm>
            <a:off x="5731938" y="4988454"/>
            <a:ext cx="9048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#9Slide03 Oswald" panose="00000500000000000000" pitchFamily="2" charset="0"/>
              </a:rPr>
              <a:t>SIÊU TRÍ NHỚ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7C64C808-7167-FEA9-BDEE-AAA6EC060031}"/>
              </a:ext>
            </a:extLst>
          </p:cNvPr>
          <p:cNvSpPr txBox="1"/>
          <p:nvPr/>
        </p:nvSpPr>
        <p:spPr>
          <a:xfrm>
            <a:off x="7495540" y="4081570"/>
            <a:ext cx="20795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  <a:latin typeface="#9Slide03 Oswald" panose="00000500000000000000" pitchFamily="2" charset="0"/>
                <a:ea typeface="Times New Roman" panose="02020603050405020304" pitchFamily="18" charset="0"/>
              </a:rPr>
              <a:t>G</a:t>
            </a:r>
            <a:r>
              <a:rPr lang="vi-VN" sz="2000" dirty="0">
                <a:effectLst/>
                <a:latin typeface="#9Slide03 Oswald" panose="00000500000000000000" pitchFamily="2" charset="0"/>
                <a:ea typeface="Times New Roman" panose="02020603050405020304" pitchFamily="18" charset="0"/>
              </a:rPr>
              <a:t>iao thương</a:t>
            </a:r>
            <a:endParaRPr lang="en-US" sz="20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EBF7C662-7FEF-A3FA-BA3B-43F0D0348D56}"/>
              </a:ext>
            </a:extLst>
          </p:cNvPr>
          <p:cNvSpPr txBox="1"/>
          <p:nvPr/>
        </p:nvSpPr>
        <p:spPr>
          <a:xfrm>
            <a:off x="7620389" y="4424217"/>
            <a:ext cx="12593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#9Slide03 Oswald" panose="00000500000000000000" pitchFamily="2" charset="0"/>
                <a:ea typeface="Times New Roman" panose="02020603050405020304" pitchFamily="18" charset="0"/>
              </a:rPr>
              <a:t>Đ</a:t>
            </a:r>
            <a:r>
              <a:rPr lang="vi-VN" sz="2000" dirty="0">
                <a:effectLst/>
                <a:latin typeface="#9Slide03 Oswald" panose="00000500000000000000" pitchFamily="2" charset="0"/>
                <a:ea typeface="Times New Roman" panose="02020603050405020304" pitchFamily="18" charset="0"/>
              </a:rPr>
              <a:t>ộng lực</a:t>
            </a:r>
            <a:endParaRPr lang="en-US" sz="20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73456936-2E58-5493-60D5-FC340F786650}"/>
              </a:ext>
            </a:extLst>
          </p:cNvPr>
          <p:cNvSpPr txBox="1"/>
          <p:nvPr/>
        </p:nvSpPr>
        <p:spPr>
          <a:xfrm>
            <a:off x="6920534" y="4797131"/>
            <a:ext cx="25494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dirty="0">
                <a:effectLst/>
                <a:latin typeface="#9Slide03 Oswald" panose="00000500000000000000" pitchFamily="2" charset="0"/>
                <a:ea typeface="Times New Roman" panose="02020603050405020304" pitchFamily="18" charset="0"/>
              </a:rPr>
              <a:t>vùng kinh tế phát triển nhất </a:t>
            </a:r>
            <a:endParaRPr lang="en-US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D0CCEC25-46AB-B5A0-CF1B-DB66CE6A685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00" b="95200" l="10000" r="90000">
                        <a14:foregroundMark x1="41579" y1="90500" x2="41579" y2="90500"/>
                        <a14:foregroundMark x1="41684" y1="90600" x2="41684" y2="90600"/>
                        <a14:foregroundMark x1="40632" y1="93900" x2="40632" y2="93900"/>
                        <a14:foregroundMark x1="53789" y1="95200" x2="53789" y2="95200"/>
                        <a14:foregroundMark x1="61368" y1="6200" x2="61368" y2="6200"/>
                        <a14:foregroundMark x1="61368" y1="6200" x2="61368" y2="6200"/>
                      </a14:backgroundRemoval>
                    </a14:imgEffect>
                  </a14:imgLayer>
                </a14:imgProps>
              </a:ext>
            </a:extLst>
          </a:blip>
          <a:srcRect l="17225" t="3893" r="15491" b="3787"/>
          <a:stretch/>
        </p:blipFill>
        <p:spPr>
          <a:xfrm flipH="1">
            <a:off x="190293" y="3558739"/>
            <a:ext cx="1779135" cy="253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791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32" grpId="0"/>
      <p:bldP spid="42" grpId="0"/>
      <p:bldP spid="47" grpId="0"/>
      <p:bldP spid="49" grpId="0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6B045AF-4EF0-27EF-EB3D-A6E2C1880E98}"/>
              </a:ext>
            </a:extLst>
          </p:cNvPr>
          <p:cNvGrpSpPr/>
          <p:nvPr/>
        </p:nvGrpSpPr>
        <p:grpSpPr>
          <a:xfrm>
            <a:off x="3310467" y="643467"/>
            <a:ext cx="5571066" cy="5571066"/>
            <a:chOff x="3310467" y="643467"/>
            <a:chExt cx="5571066" cy="5571066"/>
          </a:xfrm>
        </p:grpSpPr>
        <p:pic>
          <p:nvPicPr>
            <p:cNvPr id="4" name="Picture 3" descr="A cartoon of a panda with arms outstretched&#10;&#10;Description automatically generated">
              <a:extLst>
                <a:ext uri="{FF2B5EF4-FFF2-40B4-BE49-F238E27FC236}">
                  <a16:creationId xmlns:a16="http://schemas.microsoft.com/office/drawing/2014/main" xmlns="" id="{FD507910-4F01-0A90-113C-05E74C482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10467" y="643467"/>
              <a:ext cx="5571066" cy="5571066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4B810639-A4C1-BDFE-A945-BC1312D44095}"/>
                </a:ext>
              </a:extLst>
            </p:cNvPr>
            <p:cNvSpPr/>
            <p:nvPr/>
          </p:nvSpPr>
          <p:spPr>
            <a:xfrm rot="515751">
              <a:off x="6449961" y="4129548"/>
              <a:ext cx="1415845" cy="471949"/>
            </a:xfrm>
            <a:prstGeom prst="ellipse">
              <a:avLst/>
            </a:prstGeom>
            <a:solidFill>
              <a:srgbClr val="231F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412503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1526</TotalTime>
  <Words>460</Words>
  <Application>Microsoft Office PowerPoint</Application>
  <PresentationFormat>Widescreen</PresentationFormat>
  <Paragraphs>67</Paragraphs>
  <Slides>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8" baseType="lpstr">
      <vt:lpstr>Times New Roman</vt:lpstr>
      <vt:lpstr>Wingdings</vt:lpstr>
      <vt:lpstr>#9Slide03 Oswald Medium</vt:lpstr>
      <vt:lpstr>#9Slide03 Bebas Neue Bold</vt:lpstr>
      <vt:lpstr>Arial</vt:lpstr>
      <vt:lpstr>#9Slide07 IcielBC Cubano Normal</vt:lpstr>
      <vt:lpstr>Calibri Light</vt:lpstr>
      <vt:lpstr>#9Slide03 Oswald</vt:lpstr>
      <vt:lpstr>Cambria</vt:lpstr>
      <vt:lpstr>Calibri</vt:lpstr>
      <vt:lpstr>#9Slide03 Oswald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Abdul Rehman</dc:creator>
  <cp:lastModifiedBy>USER</cp:lastModifiedBy>
  <cp:revision>30</cp:revision>
  <dcterms:created xsi:type="dcterms:W3CDTF">2020-12-03T15:33:22Z</dcterms:created>
  <dcterms:modified xsi:type="dcterms:W3CDTF">2024-11-23T14:33:24Z</dcterms:modified>
</cp:coreProperties>
</file>